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Century Gothic" panose="020B0502020202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jtYHG99MYqA8rE6FX802eXNDbO5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0"/>
        <p:cNvGrpSpPr/>
        <p:nvPr/>
      </p:nvGrpSpPr>
      <p:grpSpPr>
        <a:xfrm>
          <a:off x="0" y="0"/>
          <a:ext cx="0" cy="0"/>
          <a:chOff x="0" y="0"/>
          <a:chExt cx="0" cy="0"/>
        </a:xfrm>
      </p:grpSpPr>
      <p:grpSp>
        <p:nvGrpSpPr>
          <p:cNvPr id="21" name="Google Shape;21;p21"/>
          <p:cNvGrpSpPr/>
          <p:nvPr/>
        </p:nvGrpSpPr>
        <p:grpSpPr>
          <a:xfrm>
            <a:off x="-1588" y="0"/>
            <a:ext cx="12193588" cy="6861555"/>
            <a:chOff x="-1588" y="0"/>
            <a:chExt cx="12193588" cy="6861555"/>
          </a:xfrm>
        </p:grpSpPr>
        <p:sp>
          <p:nvSpPr>
            <p:cNvPr id="22" name="Google Shape;22;p21"/>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1"/>
            <p:cNvSpPr/>
            <p:nvPr/>
          </p:nvSpPr>
          <p:spPr>
            <a:xfrm>
              <a:off x="8761412" y="18288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1"/>
            <p:cNvSpPr/>
            <p:nvPr/>
          </p:nvSpPr>
          <p:spPr>
            <a:xfrm>
              <a:off x="8761412" y="587095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1"/>
            <p:cNvSpPr/>
            <p:nvPr/>
          </p:nvSpPr>
          <p:spPr>
            <a:xfrm>
              <a:off x="-1588"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1"/>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lstStyle/>
            <a:p>
              <a:endParaRPr lang="en-US"/>
            </a:p>
          </p:txBody>
        </p:sp>
      </p:grpSp>
      <p:sp>
        <p:nvSpPr>
          <p:cNvPr id="27" name="Google Shape;27;p21"/>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1"/>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440"/>
              <a:buNone/>
              <a:defRPr cap="none">
                <a:solidFill>
                  <a:srgbClr val="86D1D8"/>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29" name="Google Shape;29;p21"/>
          <p:cNvSpPr txBox="1">
            <a:spLocks noGrp="1"/>
          </p:cNvSpPr>
          <p:nvPr>
            <p:ph type="dt" idx="10"/>
          </p:nvPr>
        </p:nvSpPr>
        <p:spPr>
          <a:xfrm rot="5400000">
            <a:off x="10158984" y="1792224"/>
            <a:ext cx="990599" cy="30479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ftr" idx="11"/>
          </p:nvPr>
        </p:nvSpPr>
        <p:spPr>
          <a:xfrm rot="5400000">
            <a:off x="8951976" y="3227832"/>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1"/>
          <p:cNvSpPr txBox="1">
            <a:spLocks noGrp="1"/>
          </p:cNvSpPr>
          <p:nvPr>
            <p:ph type="sldNum" idx="12"/>
          </p:nvPr>
        </p:nvSpPr>
        <p:spPr>
          <a:xfrm>
            <a:off x="10351008" y="292608"/>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b="0" i="0" u="none" strike="noStrike" cap="none">
                <a:solidFill>
                  <a:schemeClr val="lt1"/>
                </a:solidFill>
                <a:latin typeface="Century Gothic"/>
                <a:ea typeface="Century Gothic"/>
                <a:cs typeface="Century Gothic"/>
                <a:sym typeface="Century Gothic"/>
              </a:defRPr>
            </a:lvl1pPr>
            <a:lvl2pPr marL="0" lvl="1" indent="0" algn="ctr">
              <a:spcBef>
                <a:spcPts val="0"/>
              </a:spcBef>
              <a:buNone/>
              <a:defRPr sz="2800" b="0" i="0" u="none" strike="noStrike" cap="none">
                <a:solidFill>
                  <a:schemeClr val="lt1"/>
                </a:solidFill>
                <a:latin typeface="Century Gothic"/>
                <a:ea typeface="Century Gothic"/>
                <a:cs typeface="Century Gothic"/>
                <a:sym typeface="Century Gothic"/>
              </a:defRPr>
            </a:lvl2pPr>
            <a:lvl3pPr marL="0" lvl="2" indent="0" algn="ctr">
              <a:spcBef>
                <a:spcPts val="0"/>
              </a:spcBef>
              <a:buNone/>
              <a:defRPr sz="2800" b="0" i="0" u="none" strike="noStrike" cap="none">
                <a:solidFill>
                  <a:schemeClr val="lt1"/>
                </a:solidFill>
                <a:latin typeface="Century Gothic"/>
                <a:ea typeface="Century Gothic"/>
                <a:cs typeface="Century Gothic"/>
                <a:sym typeface="Century Gothic"/>
              </a:defRPr>
            </a:lvl3pPr>
            <a:lvl4pPr marL="0" lvl="3" indent="0" algn="ctr">
              <a:spcBef>
                <a:spcPts val="0"/>
              </a:spcBef>
              <a:buNone/>
              <a:defRPr sz="2800" b="0" i="0" u="none" strike="noStrike" cap="none">
                <a:solidFill>
                  <a:schemeClr val="lt1"/>
                </a:solidFill>
                <a:latin typeface="Century Gothic"/>
                <a:ea typeface="Century Gothic"/>
                <a:cs typeface="Century Gothic"/>
                <a:sym typeface="Century Gothic"/>
              </a:defRPr>
            </a:lvl4pPr>
            <a:lvl5pPr marL="0" lvl="4" indent="0" algn="ctr">
              <a:spcBef>
                <a:spcPts val="0"/>
              </a:spcBef>
              <a:buNone/>
              <a:defRPr sz="2800" b="0" i="0" u="none" strike="noStrike" cap="none">
                <a:solidFill>
                  <a:schemeClr val="lt1"/>
                </a:solidFill>
                <a:latin typeface="Century Gothic"/>
                <a:ea typeface="Century Gothic"/>
                <a:cs typeface="Century Gothic"/>
                <a:sym typeface="Century Gothic"/>
              </a:defRPr>
            </a:lvl5pPr>
            <a:lvl6pPr marL="0" lvl="5" indent="0" algn="ctr">
              <a:spcBef>
                <a:spcPts val="0"/>
              </a:spcBef>
              <a:buNone/>
              <a:defRPr sz="2800" b="0" i="0" u="none" strike="noStrike" cap="none">
                <a:solidFill>
                  <a:schemeClr val="lt1"/>
                </a:solidFill>
                <a:latin typeface="Century Gothic"/>
                <a:ea typeface="Century Gothic"/>
                <a:cs typeface="Century Gothic"/>
                <a:sym typeface="Century Gothic"/>
              </a:defRPr>
            </a:lvl6pPr>
            <a:lvl7pPr marL="0" lvl="6" indent="0" algn="ctr">
              <a:spcBef>
                <a:spcPts val="0"/>
              </a:spcBef>
              <a:buNone/>
              <a:defRPr sz="2800" b="0" i="0" u="none" strike="noStrike" cap="none">
                <a:solidFill>
                  <a:schemeClr val="lt1"/>
                </a:solidFill>
                <a:latin typeface="Century Gothic"/>
                <a:ea typeface="Century Gothic"/>
                <a:cs typeface="Century Gothic"/>
                <a:sym typeface="Century Gothic"/>
              </a:defRPr>
            </a:lvl7pPr>
            <a:lvl8pPr marL="0" lvl="7" indent="0" algn="ctr">
              <a:spcBef>
                <a:spcPts val="0"/>
              </a:spcBef>
              <a:buNone/>
              <a:defRPr sz="2800" b="0" i="0" u="none" strike="noStrike" cap="none">
                <a:solidFill>
                  <a:schemeClr val="lt1"/>
                </a:solidFill>
                <a:latin typeface="Century Gothic"/>
                <a:ea typeface="Century Gothic"/>
                <a:cs typeface="Century Gothic"/>
                <a:sym typeface="Century Gothic"/>
              </a:defRPr>
            </a:lvl8pPr>
            <a:lvl9pPr marL="0" lvl="8" indent="0" algn="ctr">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anoramic Picture with Caption">
  <p:cSld name="Panoramic Picture with Caption">
    <p:spTree>
      <p:nvGrpSpPr>
        <p:cNvPr id="1" name="Shape 115"/>
        <p:cNvGrpSpPr/>
        <p:nvPr/>
      </p:nvGrpSpPr>
      <p:grpSpPr>
        <a:xfrm>
          <a:off x="0" y="0"/>
          <a:ext cx="0" cy="0"/>
          <a:chOff x="0" y="0"/>
          <a:chExt cx="0" cy="0"/>
        </a:xfrm>
      </p:grpSpPr>
      <p:grpSp>
        <p:nvGrpSpPr>
          <p:cNvPr id="116" name="Google Shape;116;p30"/>
          <p:cNvGrpSpPr/>
          <p:nvPr/>
        </p:nvGrpSpPr>
        <p:grpSpPr>
          <a:xfrm>
            <a:off x="-1588" y="0"/>
            <a:ext cx="12193588" cy="6861555"/>
            <a:chOff x="-1588" y="0"/>
            <a:chExt cx="12193588" cy="6861555"/>
          </a:xfrm>
        </p:grpSpPr>
        <p:sp>
          <p:nvSpPr>
            <p:cNvPr id="117" name="Google Shape;117;p30"/>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0"/>
            <p:cNvSpPr/>
            <p:nvPr/>
          </p:nvSpPr>
          <p:spPr>
            <a:xfrm>
              <a:off x="8761412" y="18288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0"/>
            <p:cNvSpPr/>
            <p:nvPr/>
          </p:nvSpPr>
          <p:spPr>
            <a:xfrm>
              <a:off x="8761412" y="587095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0"/>
            <p:cNvSpPr/>
            <p:nvPr/>
          </p:nvSpPr>
          <p:spPr>
            <a:xfrm>
              <a:off x="-1588"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0"/>
            <p:cNvSpPr/>
            <p:nvPr/>
          </p:nvSpPr>
          <p:spPr>
            <a:xfrm rot="10371525">
              <a:off x="263767" y="443825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0"/>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23" name="Google Shape;123;p30"/>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24" name="Google Shape;124;p30"/>
          <p:cNvSpPr txBox="1">
            <a:spLocks noGrp="1"/>
          </p:cNvSpPr>
          <p:nvPr>
            <p:ph type="title"/>
          </p:nvPr>
        </p:nvSpPr>
        <p:spPr>
          <a:xfrm>
            <a:off x="1154957" y="4969927"/>
            <a:ext cx="882565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0"/>
          <p:cNvSpPr>
            <a:spLocks noGrp="1"/>
          </p:cNvSpPr>
          <p:nvPr>
            <p:ph type="pic" idx="2"/>
          </p:nvPr>
        </p:nvSpPr>
        <p:spPr>
          <a:xfrm>
            <a:off x="1154955" y="685800"/>
            <a:ext cx="8825658" cy="3429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26" name="Google Shape;126;p30"/>
          <p:cNvSpPr txBox="1">
            <a:spLocks noGrp="1"/>
          </p:cNvSpPr>
          <p:nvPr>
            <p:ph type="body" idx="1"/>
          </p:nvPr>
        </p:nvSpPr>
        <p:spPr>
          <a:xfrm>
            <a:off x="1154957" y="5536665"/>
            <a:ext cx="8825656"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solidFill>
                  <a:srgbClr val="86D1D8"/>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7" name="Google Shape;127;p30"/>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0"/>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0"/>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131"/>
        <p:cNvGrpSpPr/>
        <p:nvPr/>
      </p:nvGrpSpPr>
      <p:grpSpPr>
        <a:xfrm>
          <a:off x="0" y="0"/>
          <a:ext cx="0" cy="0"/>
          <a:chOff x="0" y="0"/>
          <a:chExt cx="0" cy="0"/>
        </a:xfrm>
      </p:grpSpPr>
      <p:grpSp>
        <p:nvGrpSpPr>
          <p:cNvPr id="132" name="Google Shape;132;p31"/>
          <p:cNvGrpSpPr/>
          <p:nvPr/>
        </p:nvGrpSpPr>
        <p:grpSpPr>
          <a:xfrm>
            <a:off x="-1588" y="0"/>
            <a:ext cx="12193588" cy="6861555"/>
            <a:chOff x="-1588" y="0"/>
            <a:chExt cx="12193588" cy="6861555"/>
          </a:xfrm>
        </p:grpSpPr>
        <p:sp>
          <p:nvSpPr>
            <p:cNvPr id="133" name="Google Shape;133;p31"/>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1"/>
            <p:cNvSpPr/>
            <p:nvPr/>
          </p:nvSpPr>
          <p:spPr>
            <a:xfrm>
              <a:off x="8761412" y="18288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1"/>
            <p:cNvSpPr/>
            <p:nvPr/>
          </p:nvSpPr>
          <p:spPr>
            <a:xfrm>
              <a:off x="8761412" y="587095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1"/>
            <p:cNvSpPr/>
            <p:nvPr/>
          </p:nvSpPr>
          <p:spPr>
            <a:xfrm>
              <a:off x="-1588"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1"/>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38" name="Google Shape;138;p31"/>
            <p:cNvSpPr/>
            <p:nvPr/>
          </p:nvSpPr>
          <p:spPr>
            <a:xfrm rot="-589932">
              <a:off x="8490951" y="271487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1"/>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40" name="Google Shape;140;p31"/>
          <p:cNvSpPr txBox="1">
            <a:spLocks noGrp="1"/>
          </p:cNvSpPr>
          <p:nvPr>
            <p:ph type="title"/>
          </p:nvPr>
        </p:nvSpPr>
        <p:spPr>
          <a:xfrm>
            <a:off x="1154954" y="1060704"/>
            <a:ext cx="8833104"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1"/>
          <p:cNvSpPr txBox="1">
            <a:spLocks noGrp="1"/>
          </p:cNvSpPr>
          <p:nvPr>
            <p:ph type="body" idx="1"/>
          </p:nvPr>
        </p:nvSpPr>
        <p:spPr>
          <a:xfrm>
            <a:off x="1152144" y="3547872"/>
            <a:ext cx="8825659" cy="2478024"/>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42" name="Google Shape;142;p31"/>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1"/>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3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146"/>
        <p:cNvGrpSpPr/>
        <p:nvPr/>
      </p:nvGrpSpPr>
      <p:grpSpPr>
        <a:xfrm>
          <a:off x="0" y="0"/>
          <a:ext cx="0" cy="0"/>
          <a:chOff x="0" y="0"/>
          <a:chExt cx="0" cy="0"/>
        </a:xfrm>
      </p:grpSpPr>
      <p:grpSp>
        <p:nvGrpSpPr>
          <p:cNvPr id="147" name="Google Shape;147;p32"/>
          <p:cNvGrpSpPr/>
          <p:nvPr/>
        </p:nvGrpSpPr>
        <p:grpSpPr>
          <a:xfrm>
            <a:off x="-1588" y="0"/>
            <a:ext cx="12193588" cy="6861555"/>
            <a:chOff x="-1588" y="0"/>
            <a:chExt cx="12193588" cy="6861555"/>
          </a:xfrm>
        </p:grpSpPr>
        <p:sp>
          <p:nvSpPr>
            <p:cNvPr id="148" name="Google Shape;148;p3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2"/>
            <p:cNvSpPr/>
            <p:nvPr/>
          </p:nvSpPr>
          <p:spPr>
            <a:xfrm>
              <a:off x="8761412" y="18288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2"/>
            <p:cNvSpPr/>
            <p:nvPr/>
          </p:nvSpPr>
          <p:spPr>
            <a:xfrm>
              <a:off x="8761412" y="587095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2"/>
            <p:cNvSpPr/>
            <p:nvPr/>
          </p:nvSpPr>
          <p:spPr>
            <a:xfrm>
              <a:off x="-1588"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2"/>
            <p:cNvSpPr/>
            <p:nvPr/>
          </p:nvSpPr>
          <p:spPr>
            <a:xfrm rot="-589932">
              <a:off x="8490951" y="41851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2"/>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54" name="Google Shape;154;p3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55" name="Google Shape;155;p32"/>
          <p:cNvSpPr txBox="1"/>
          <p:nvPr/>
        </p:nvSpPr>
        <p:spPr>
          <a:xfrm>
            <a:off x="898295" y="596767"/>
            <a:ext cx="801912"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600" b="0" i="0">
                <a:solidFill>
                  <a:srgbClr val="86D1D8"/>
                </a:solidFill>
                <a:latin typeface="Arial"/>
                <a:ea typeface="Arial"/>
                <a:cs typeface="Arial"/>
                <a:sym typeface="Arial"/>
              </a:rPr>
              <a:t>“</a:t>
            </a:r>
            <a:endParaRPr/>
          </a:p>
        </p:txBody>
      </p:sp>
      <p:sp>
        <p:nvSpPr>
          <p:cNvPr id="156" name="Google Shape;156;p32"/>
          <p:cNvSpPr txBox="1"/>
          <p:nvPr/>
        </p:nvSpPr>
        <p:spPr>
          <a:xfrm>
            <a:off x="9715063" y="2629300"/>
            <a:ext cx="801912"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600" b="0" i="0">
                <a:solidFill>
                  <a:srgbClr val="86D1D8"/>
                </a:solidFill>
                <a:latin typeface="Arial"/>
                <a:ea typeface="Arial"/>
                <a:cs typeface="Arial"/>
                <a:sym typeface="Arial"/>
              </a:rPr>
              <a:t>”</a:t>
            </a:r>
            <a:endParaRPr/>
          </a:p>
        </p:txBody>
      </p:sp>
      <p:sp>
        <p:nvSpPr>
          <p:cNvPr id="157" name="Google Shape;157;p32"/>
          <p:cNvSpPr txBox="1">
            <a:spLocks noGrp="1"/>
          </p:cNvSpPr>
          <p:nvPr>
            <p:ph type="title"/>
          </p:nvPr>
        </p:nvSpPr>
        <p:spPr>
          <a:xfrm>
            <a:off x="1574801" y="980517"/>
            <a:ext cx="8460983" cy="269824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32"/>
          <p:cNvSpPr txBox="1">
            <a:spLocks noGrp="1"/>
          </p:cNvSpPr>
          <p:nvPr>
            <p:ph type="body" idx="1"/>
          </p:nvPr>
        </p:nvSpPr>
        <p:spPr>
          <a:xfrm>
            <a:off x="1945945" y="3679987"/>
            <a:ext cx="7725772"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cap="small">
                <a:solidFill>
                  <a:srgbClr val="86D1D8"/>
                </a:solidFill>
                <a:latin typeface="Century Gothic"/>
                <a:ea typeface="Century Gothic"/>
                <a:cs typeface="Century Gothic"/>
                <a:sym typeface="Century Gothic"/>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59" name="Google Shape;159;p32"/>
          <p:cNvSpPr txBox="1">
            <a:spLocks noGrp="1"/>
          </p:cNvSpPr>
          <p:nvPr>
            <p:ph type="body" idx="2"/>
          </p:nvPr>
        </p:nvSpPr>
        <p:spPr>
          <a:xfrm>
            <a:off x="1154954" y="5029198"/>
            <a:ext cx="8825659" cy="997858"/>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60" name="Google Shape;160;p32"/>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32"/>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3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164"/>
        <p:cNvGrpSpPr/>
        <p:nvPr/>
      </p:nvGrpSpPr>
      <p:grpSpPr>
        <a:xfrm>
          <a:off x="0" y="0"/>
          <a:ext cx="0" cy="0"/>
          <a:chOff x="0" y="0"/>
          <a:chExt cx="0" cy="0"/>
        </a:xfrm>
      </p:grpSpPr>
      <p:grpSp>
        <p:nvGrpSpPr>
          <p:cNvPr id="165" name="Google Shape;165;p33"/>
          <p:cNvGrpSpPr/>
          <p:nvPr/>
        </p:nvGrpSpPr>
        <p:grpSpPr>
          <a:xfrm>
            <a:off x="-1588" y="0"/>
            <a:ext cx="12193588" cy="6861555"/>
            <a:chOff x="-1588" y="0"/>
            <a:chExt cx="12193588" cy="6861555"/>
          </a:xfrm>
        </p:grpSpPr>
        <p:sp>
          <p:nvSpPr>
            <p:cNvPr id="166" name="Google Shape;166;p3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3"/>
            <p:cNvSpPr/>
            <p:nvPr/>
          </p:nvSpPr>
          <p:spPr>
            <a:xfrm>
              <a:off x="8761412" y="18288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3"/>
            <p:cNvSpPr/>
            <p:nvPr/>
          </p:nvSpPr>
          <p:spPr>
            <a:xfrm>
              <a:off x="8761412" y="587095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3"/>
            <p:cNvSpPr/>
            <p:nvPr/>
          </p:nvSpPr>
          <p:spPr>
            <a:xfrm>
              <a:off x="-1588"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3"/>
            <p:cNvSpPr/>
            <p:nvPr/>
          </p:nvSpPr>
          <p:spPr>
            <a:xfrm rot="-589932">
              <a:off x="8490951" y="4193583"/>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3"/>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72" name="Google Shape;172;p3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73" name="Google Shape;173;p33"/>
          <p:cNvSpPr txBox="1">
            <a:spLocks noGrp="1"/>
          </p:cNvSpPr>
          <p:nvPr>
            <p:ph type="title"/>
          </p:nvPr>
        </p:nvSpPr>
        <p:spPr>
          <a:xfrm>
            <a:off x="1154954" y="2373525"/>
            <a:ext cx="8865623" cy="181965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33"/>
          <p:cNvSpPr txBox="1">
            <a:spLocks noGrp="1"/>
          </p:cNvSpPr>
          <p:nvPr>
            <p:ph type="body" idx="1"/>
          </p:nvPr>
        </p:nvSpPr>
        <p:spPr>
          <a:xfrm>
            <a:off x="1154954" y="5029200"/>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chemeClr val="accent1"/>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75" name="Google Shape;175;p33"/>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33"/>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33"/>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79"/>
        <p:cNvGrpSpPr/>
        <p:nvPr/>
      </p:nvGrpSpPr>
      <p:grpSpPr>
        <a:xfrm>
          <a:off x="0" y="0"/>
          <a:ext cx="0" cy="0"/>
          <a:chOff x="0" y="0"/>
          <a:chExt cx="0" cy="0"/>
        </a:xfrm>
      </p:grpSpPr>
      <p:sp>
        <p:nvSpPr>
          <p:cNvPr id="180" name="Google Shape;180;p34"/>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34"/>
          <p:cNvSpPr txBox="1">
            <a:spLocks noGrp="1"/>
          </p:cNvSpPr>
          <p:nvPr>
            <p:ph type="body" idx="1"/>
          </p:nvPr>
        </p:nvSpPr>
        <p:spPr>
          <a:xfrm>
            <a:off x="1154954" y="2603500"/>
            <a:ext cx="3129168" cy="576261"/>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82" name="Google Shape;182;p34"/>
          <p:cNvSpPr txBox="1">
            <a:spLocks noGrp="1"/>
          </p:cNvSpPr>
          <p:nvPr>
            <p:ph type="body" idx="2"/>
          </p:nvPr>
        </p:nvSpPr>
        <p:spPr>
          <a:xfrm>
            <a:off x="1154954" y="3179764"/>
            <a:ext cx="3129168" cy="284729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83" name="Google Shape;183;p34"/>
          <p:cNvSpPr txBox="1">
            <a:spLocks noGrp="1"/>
          </p:cNvSpPr>
          <p:nvPr>
            <p:ph type="body" idx="3"/>
          </p:nvPr>
        </p:nvSpPr>
        <p:spPr>
          <a:xfrm>
            <a:off x="4512721" y="2603500"/>
            <a:ext cx="3145380" cy="576261"/>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84" name="Google Shape;184;p34"/>
          <p:cNvSpPr txBox="1">
            <a:spLocks noGrp="1"/>
          </p:cNvSpPr>
          <p:nvPr>
            <p:ph type="body" idx="4"/>
          </p:nvPr>
        </p:nvSpPr>
        <p:spPr>
          <a:xfrm>
            <a:off x="4512721" y="3179764"/>
            <a:ext cx="3145380" cy="284729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85" name="Google Shape;185;p34"/>
          <p:cNvSpPr txBox="1">
            <a:spLocks noGrp="1"/>
          </p:cNvSpPr>
          <p:nvPr>
            <p:ph type="body" idx="5"/>
          </p:nvPr>
        </p:nvSpPr>
        <p:spPr>
          <a:xfrm>
            <a:off x="7886700" y="2595032"/>
            <a:ext cx="3161029" cy="58473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86" name="Google Shape;186;p34"/>
          <p:cNvSpPr txBox="1">
            <a:spLocks noGrp="1"/>
          </p:cNvSpPr>
          <p:nvPr>
            <p:ph type="body" idx="6"/>
          </p:nvPr>
        </p:nvSpPr>
        <p:spPr>
          <a:xfrm>
            <a:off x="7886700" y="3179764"/>
            <a:ext cx="3161029" cy="284729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87" name="Google Shape;187;p34"/>
          <p:cNvCxnSpPr/>
          <p:nvPr/>
        </p:nvCxnSpPr>
        <p:spPr>
          <a:xfrm>
            <a:off x="4384991" y="2603500"/>
            <a:ext cx="32564" cy="3423554"/>
          </a:xfrm>
          <a:prstGeom prst="straightConnector1">
            <a:avLst/>
          </a:prstGeom>
          <a:noFill/>
          <a:ln w="12700" cap="flat" cmpd="sng">
            <a:solidFill>
              <a:schemeClr val="dk1">
                <a:alpha val="40000"/>
              </a:schemeClr>
            </a:solidFill>
            <a:prstDash val="solid"/>
            <a:round/>
            <a:headEnd type="none" w="sm" len="sm"/>
            <a:tailEnd type="none" w="sm" len="sm"/>
          </a:ln>
        </p:spPr>
      </p:cxnSp>
      <p:cxnSp>
        <p:nvCxnSpPr>
          <p:cNvPr id="188" name="Google Shape;188;p34"/>
          <p:cNvCxnSpPr/>
          <p:nvPr/>
        </p:nvCxnSpPr>
        <p:spPr>
          <a:xfrm>
            <a:off x="7775824" y="2603500"/>
            <a:ext cx="0" cy="3423554"/>
          </a:xfrm>
          <a:prstGeom prst="straightConnector1">
            <a:avLst/>
          </a:prstGeom>
          <a:noFill/>
          <a:ln w="12700" cap="flat" cmpd="sng">
            <a:solidFill>
              <a:schemeClr val="dk1">
                <a:alpha val="40000"/>
              </a:schemeClr>
            </a:solidFill>
            <a:prstDash val="solid"/>
            <a:round/>
            <a:headEnd type="none" w="sm" len="sm"/>
            <a:tailEnd type="none" w="sm" len="sm"/>
          </a:ln>
        </p:spPr>
      </p:cxnSp>
      <p:sp>
        <p:nvSpPr>
          <p:cNvPr id="189" name="Google Shape;189;p34"/>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34"/>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3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92"/>
        <p:cNvGrpSpPr/>
        <p:nvPr/>
      </p:nvGrpSpPr>
      <p:grpSpPr>
        <a:xfrm>
          <a:off x="0" y="0"/>
          <a:ext cx="0" cy="0"/>
          <a:chOff x="0" y="0"/>
          <a:chExt cx="0" cy="0"/>
        </a:xfrm>
      </p:grpSpPr>
      <p:sp>
        <p:nvSpPr>
          <p:cNvPr id="193" name="Google Shape;193;p35"/>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35"/>
          <p:cNvSpPr txBox="1">
            <a:spLocks noGrp="1"/>
          </p:cNvSpPr>
          <p:nvPr>
            <p:ph type="body" idx="1"/>
          </p:nvPr>
        </p:nvSpPr>
        <p:spPr>
          <a:xfrm>
            <a:off x="1154954" y="4532845"/>
            <a:ext cx="3050438" cy="57626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95" name="Google Shape;195;p35"/>
          <p:cNvSpPr>
            <a:spLocks noGrp="1"/>
          </p:cNvSpPr>
          <p:nvPr>
            <p:ph type="pic" idx="2"/>
          </p:nvPr>
        </p:nvSpPr>
        <p:spPr>
          <a:xfrm>
            <a:off x="1334552" y="2610916"/>
            <a:ext cx="2691242" cy="1584094"/>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96" name="Google Shape;196;p35"/>
          <p:cNvSpPr txBox="1">
            <a:spLocks noGrp="1"/>
          </p:cNvSpPr>
          <p:nvPr>
            <p:ph type="body" idx="3"/>
          </p:nvPr>
        </p:nvSpPr>
        <p:spPr>
          <a:xfrm>
            <a:off x="1154954" y="5109107"/>
            <a:ext cx="3050438" cy="9179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97" name="Google Shape;197;p35"/>
          <p:cNvSpPr txBox="1">
            <a:spLocks noGrp="1"/>
          </p:cNvSpPr>
          <p:nvPr>
            <p:ph type="body" idx="4"/>
          </p:nvPr>
        </p:nvSpPr>
        <p:spPr>
          <a:xfrm>
            <a:off x="4568865" y="4532842"/>
            <a:ext cx="30504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98" name="Google Shape;198;p35"/>
          <p:cNvSpPr>
            <a:spLocks noGrp="1"/>
          </p:cNvSpPr>
          <p:nvPr>
            <p:ph type="pic" idx="5"/>
          </p:nvPr>
        </p:nvSpPr>
        <p:spPr>
          <a:xfrm>
            <a:off x="4748463"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99" name="Google Shape;199;p35"/>
          <p:cNvSpPr txBox="1">
            <a:spLocks noGrp="1"/>
          </p:cNvSpPr>
          <p:nvPr>
            <p:ph type="body" idx="6"/>
          </p:nvPr>
        </p:nvSpPr>
        <p:spPr>
          <a:xfrm>
            <a:off x="4568865" y="5109108"/>
            <a:ext cx="3050438" cy="91257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00" name="Google Shape;200;p35"/>
          <p:cNvSpPr txBox="1">
            <a:spLocks noGrp="1"/>
          </p:cNvSpPr>
          <p:nvPr>
            <p:ph type="body" idx="7"/>
          </p:nvPr>
        </p:nvSpPr>
        <p:spPr>
          <a:xfrm>
            <a:off x="7983433" y="4532842"/>
            <a:ext cx="30504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1" name="Google Shape;201;p35"/>
          <p:cNvSpPr>
            <a:spLocks noGrp="1"/>
          </p:cNvSpPr>
          <p:nvPr>
            <p:ph type="pic" idx="8"/>
          </p:nvPr>
        </p:nvSpPr>
        <p:spPr>
          <a:xfrm>
            <a:off x="8163031"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02" name="Google Shape;202;p35"/>
          <p:cNvSpPr txBox="1">
            <a:spLocks noGrp="1"/>
          </p:cNvSpPr>
          <p:nvPr>
            <p:ph type="body" idx="9"/>
          </p:nvPr>
        </p:nvSpPr>
        <p:spPr>
          <a:xfrm>
            <a:off x="7983433" y="5109107"/>
            <a:ext cx="3050438" cy="917947"/>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03" name="Google Shape;203;p35"/>
          <p:cNvCxnSpPr/>
          <p:nvPr/>
        </p:nvCxnSpPr>
        <p:spPr>
          <a:xfrm>
            <a:off x="4384245" y="2603500"/>
            <a:ext cx="1" cy="3461811"/>
          </a:xfrm>
          <a:prstGeom prst="straightConnector1">
            <a:avLst/>
          </a:prstGeom>
          <a:noFill/>
          <a:ln w="12700" cap="flat" cmpd="sng">
            <a:solidFill>
              <a:schemeClr val="dk1">
                <a:alpha val="40000"/>
              </a:schemeClr>
            </a:solidFill>
            <a:prstDash val="solid"/>
            <a:round/>
            <a:headEnd type="none" w="sm" len="sm"/>
            <a:tailEnd type="none" w="sm" len="sm"/>
          </a:ln>
        </p:spPr>
      </p:cxnSp>
      <p:cxnSp>
        <p:nvCxnSpPr>
          <p:cNvPr id="204" name="Google Shape;204;p35"/>
          <p:cNvCxnSpPr/>
          <p:nvPr/>
        </p:nvCxnSpPr>
        <p:spPr>
          <a:xfrm>
            <a:off x="7807352" y="2603500"/>
            <a:ext cx="0" cy="3461811"/>
          </a:xfrm>
          <a:prstGeom prst="straightConnector1">
            <a:avLst/>
          </a:prstGeom>
          <a:noFill/>
          <a:ln w="12700" cap="flat" cmpd="sng">
            <a:solidFill>
              <a:schemeClr val="dk1">
                <a:alpha val="40000"/>
              </a:schemeClr>
            </a:solidFill>
            <a:prstDash val="solid"/>
            <a:round/>
            <a:headEnd type="none" w="sm" len="sm"/>
            <a:tailEnd type="none" w="sm" len="sm"/>
          </a:ln>
        </p:spPr>
      </p:cxnSp>
      <p:sp>
        <p:nvSpPr>
          <p:cNvPr id="205" name="Google Shape;205;p35"/>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35"/>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3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8"/>
        <p:cNvGrpSpPr/>
        <p:nvPr/>
      </p:nvGrpSpPr>
      <p:grpSpPr>
        <a:xfrm>
          <a:off x="0" y="0"/>
          <a:ext cx="0" cy="0"/>
          <a:chOff x="0" y="0"/>
          <a:chExt cx="0" cy="0"/>
        </a:xfrm>
      </p:grpSpPr>
      <p:sp>
        <p:nvSpPr>
          <p:cNvPr id="209" name="Google Shape;209;p36"/>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36"/>
          <p:cNvSpPr txBox="1">
            <a:spLocks noGrp="1"/>
          </p:cNvSpPr>
          <p:nvPr>
            <p:ph type="body" idx="1"/>
          </p:nvPr>
        </p:nvSpPr>
        <p:spPr>
          <a:xfrm rot="5400000">
            <a:off x="3855400" y="-105413"/>
            <a:ext cx="3424768" cy="882565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11" name="Google Shape;211;p36"/>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36"/>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3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14"/>
        <p:cNvGrpSpPr/>
        <p:nvPr/>
      </p:nvGrpSpPr>
      <p:grpSpPr>
        <a:xfrm>
          <a:off x="0" y="0"/>
          <a:ext cx="0" cy="0"/>
          <a:chOff x="0" y="0"/>
          <a:chExt cx="0" cy="0"/>
        </a:xfrm>
      </p:grpSpPr>
      <p:grpSp>
        <p:nvGrpSpPr>
          <p:cNvPr id="215" name="Google Shape;215;p37"/>
          <p:cNvGrpSpPr/>
          <p:nvPr/>
        </p:nvGrpSpPr>
        <p:grpSpPr>
          <a:xfrm>
            <a:off x="-1588" y="0"/>
            <a:ext cx="12193588" cy="6861555"/>
            <a:chOff x="-1588" y="0"/>
            <a:chExt cx="12193588" cy="6861555"/>
          </a:xfrm>
        </p:grpSpPr>
        <p:sp>
          <p:nvSpPr>
            <p:cNvPr id="216" name="Google Shape;216;p3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7"/>
            <p:cNvSpPr/>
            <p:nvPr/>
          </p:nvSpPr>
          <p:spPr>
            <a:xfrm>
              <a:off x="8761412" y="18288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7"/>
            <p:cNvSpPr/>
            <p:nvPr/>
          </p:nvSpPr>
          <p:spPr>
            <a:xfrm>
              <a:off x="8761412" y="587095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7"/>
            <p:cNvSpPr/>
            <p:nvPr/>
          </p:nvSpPr>
          <p:spPr>
            <a:xfrm>
              <a:off x="-1588"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7"/>
            <p:cNvSpPr/>
            <p:nvPr/>
          </p:nvSpPr>
          <p:spPr>
            <a:xfrm rot="5101749">
              <a:off x="6294738" y="457773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7"/>
            <p:cNvSpPr/>
            <p:nvPr/>
          </p:nvSpPr>
          <p:spPr>
            <a:xfrm>
              <a:off x="414867" y="402165"/>
              <a:ext cx="6510866"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7"/>
            <p:cNvSpPr/>
            <p:nvPr/>
          </p:nvSpPr>
          <p:spPr>
            <a:xfrm rot="5400000">
              <a:off x="44492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23" name="Google Shape;223;p37"/>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24" name="Google Shape;224;p37"/>
          <p:cNvSpPr txBox="1">
            <a:spLocks noGrp="1"/>
          </p:cNvSpPr>
          <p:nvPr>
            <p:ph type="title"/>
          </p:nvPr>
        </p:nvSpPr>
        <p:spPr>
          <a:xfrm rot="5400000">
            <a:off x="6923244" y="2931978"/>
            <a:ext cx="4748591" cy="144156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37"/>
          <p:cNvSpPr txBox="1">
            <a:spLocks noGrp="1"/>
          </p:cNvSpPr>
          <p:nvPr>
            <p:ph type="body" idx="1"/>
          </p:nvPr>
        </p:nvSpPr>
        <p:spPr>
          <a:xfrm rot="5400000">
            <a:off x="1908671" y="524748"/>
            <a:ext cx="4748591" cy="625602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26" name="Google Shape;226;p37"/>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37"/>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37"/>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1154954" y="973669"/>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6" name="Google Shape;36;p22"/>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2"/>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9"/>
        <p:cNvGrpSpPr/>
        <p:nvPr/>
      </p:nvGrpSpPr>
      <p:grpSpPr>
        <a:xfrm>
          <a:off x="0" y="0"/>
          <a:ext cx="0" cy="0"/>
          <a:chOff x="0" y="0"/>
          <a:chExt cx="0" cy="0"/>
        </a:xfrm>
      </p:grpSpPr>
      <p:grpSp>
        <p:nvGrpSpPr>
          <p:cNvPr id="40" name="Google Shape;40;p23"/>
          <p:cNvGrpSpPr/>
          <p:nvPr/>
        </p:nvGrpSpPr>
        <p:grpSpPr>
          <a:xfrm>
            <a:off x="-1588" y="0"/>
            <a:ext cx="12193588" cy="6861555"/>
            <a:chOff x="-1588" y="0"/>
            <a:chExt cx="12193588" cy="6861555"/>
          </a:xfrm>
        </p:grpSpPr>
        <p:sp>
          <p:nvSpPr>
            <p:cNvPr id="41" name="Google Shape;41;p2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3"/>
            <p:cNvSpPr/>
            <p:nvPr/>
          </p:nvSpPr>
          <p:spPr>
            <a:xfrm>
              <a:off x="8761412" y="18288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3"/>
            <p:cNvSpPr/>
            <p:nvPr/>
          </p:nvSpPr>
          <p:spPr>
            <a:xfrm>
              <a:off x="8761412" y="587095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3"/>
            <p:cNvSpPr/>
            <p:nvPr/>
          </p:nvSpPr>
          <p:spPr>
            <a:xfrm>
              <a:off x="-1588"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3"/>
            <p:cNvSpPr/>
            <p:nvPr/>
          </p:nvSpPr>
          <p:spPr>
            <a:xfrm>
              <a:off x="7289800" y="402165"/>
              <a:ext cx="44788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3"/>
            <p:cNvSpPr/>
            <p:nvPr/>
          </p:nvSpPr>
          <p:spPr>
            <a:xfrm rot="-5677511">
              <a:off x="4698352"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3"/>
            <p:cNvSpPr/>
            <p:nvPr/>
          </p:nvSpPr>
          <p:spPr>
            <a:xfrm rot="-5400000">
              <a:off x="3787244"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48" name="Google Shape;48;p2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49" name="Google Shape;49;p23"/>
          <p:cNvSpPr txBox="1">
            <a:spLocks noGrp="1"/>
          </p:cNvSpPr>
          <p:nvPr>
            <p:ph type="title"/>
          </p:nvPr>
        </p:nvSpPr>
        <p:spPr>
          <a:xfrm>
            <a:off x="1154956" y="2679192"/>
            <a:ext cx="4343400" cy="2286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3"/>
          <p:cNvSpPr txBox="1">
            <a:spLocks noGrp="1"/>
          </p:cNvSpPr>
          <p:nvPr>
            <p:ph type="body" idx="1"/>
          </p:nvPr>
        </p:nvSpPr>
        <p:spPr>
          <a:xfrm>
            <a:off x="6894576" y="2679192"/>
            <a:ext cx="3758184" cy="22860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600"/>
              <a:buNone/>
              <a:defRPr sz="2000" cap="none">
                <a:solidFill>
                  <a:schemeClr val="accent1"/>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1" name="Google Shape;51;p23"/>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24"/>
          <p:cNvSpPr txBox="1">
            <a:spLocks noGrp="1"/>
          </p:cNvSpPr>
          <p:nvPr>
            <p:ph type="title"/>
          </p:nvPr>
        </p:nvSpPr>
        <p:spPr>
          <a:xfrm>
            <a:off x="1154953" y="969264"/>
            <a:ext cx="8825659" cy="7040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4"/>
          <p:cNvSpPr txBox="1">
            <a:spLocks noGrp="1"/>
          </p:cNvSpPr>
          <p:nvPr>
            <p:ph type="body" idx="1"/>
          </p:nvPr>
        </p:nvSpPr>
        <p:spPr>
          <a:xfrm>
            <a:off x="1154954" y="2603500"/>
            <a:ext cx="4828032" cy="341630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8" name="Google Shape;58;p24"/>
          <p:cNvSpPr txBox="1">
            <a:spLocks noGrp="1"/>
          </p:cNvSpPr>
          <p:nvPr>
            <p:ph type="body" idx="2"/>
          </p:nvPr>
        </p:nvSpPr>
        <p:spPr>
          <a:xfrm>
            <a:off x="6208776" y="2603500"/>
            <a:ext cx="4828032" cy="34163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9" name="Google Shape;59;p24"/>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4"/>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25"/>
          <p:cNvSpPr txBox="1">
            <a:spLocks noGrp="1"/>
          </p:cNvSpPr>
          <p:nvPr>
            <p:ph type="title"/>
          </p:nvPr>
        </p:nvSpPr>
        <p:spPr>
          <a:xfrm>
            <a:off x="1154954" y="969264"/>
            <a:ext cx="8825659" cy="7040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body" idx="1"/>
          </p:nvPr>
        </p:nvSpPr>
        <p:spPr>
          <a:xfrm>
            <a:off x="1154954" y="2606040"/>
            <a:ext cx="482803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5" name="Google Shape;65;p25"/>
          <p:cNvSpPr txBox="1">
            <a:spLocks noGrp="1"/>
          </p:cNvSpPr>
          <p:nvPr>
            <p:ph type="body" idx="2"/>
          </p:nvPr>
        </p:nvSpPr>
        <p:spPr>
          <a:xfrm>
            <a:off x="1154954" y="3198448"/>
            <a:ext cx="4828032" cy="2843784"/>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6" name="Google Shape;66;p25"/>
          <p:cNvSpPr txBox="1">
            <a:spLocks noGrp="1"/>
          </p:cNvSpPr>
          <p:nvPr>
            <p:ph type="body" idx="3"/>
          </p:nvPr>
        </p:nvSpPr>
        <p:spPr>
          <a:xfrm>
            <a:off x="6208776" y="2606040"/>
            <a:ext cx="482803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7" name="Google Shape;67;p25"/>
          <p:cNvSpPr txBox="1">
            <a:spLocks noGrp="1"/>
          </p:cNvSpPr>
          <p:nvPr>
            <p:ph type="body" idx="4"/>
          </p:nvPr>
        </p:nvSpPr>
        <p:spPr>
          <a:xfrm>
            <a:off x="6208711" y="3187921"/>
            <a:ext cx="4825160" cy="285431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8" name="Google Shape;68;p25"/>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5"/>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26"/>
          <p:cNvSpPr txBox="1">
            <a:spLocks noGrp="1"/>
          </p:cNvSpPr>
          <p:nvPr>
            <p:ph type="title"/>
          </p:nvPr>
        </p:nvSpPr>
        <p:spPr>
          <a:xfrm>
            <a:off x="1152144" y="969264"/>
            <a:ext cx="8825659" cy="7040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6"/>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6"/>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6"/>
        <p:cNvGrpSpPr/>
        <p:nvPr/>
      </p:nvGrpSpPr>
      <p:grpSpPr>
        <a:xfrm>
          <a:off x="0" y="0"/>
          <a:ext cx="0" cy="0"/>
          <a:chOff x="0" y="0"/>
          <a:chExt cx="0" cy="0"/>
        </a:xfrm>
      </p:grpSpPr>
      <p:sp>
        <p:nvSpPr>
          <p:cNvPr id="77" name="Google Shape;77;p27"/>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7"/>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1"/>
        <p:cNvGrpSpPr/>
        <p:nvPr/>
      </p:nvGrpSpPr>
      <p:grpSpPr>
        <a:xfrm>
          <a:off x="0" y="0"/>
          <a:ext cx="0" cy="0"/>
          <a:chOff x="0" y="0"/>
          <a:chExt cx="0" cy="0"/>
        </a:xfrm>
      </p:grpSpPr>
      <p:grpSp>
        <p:nvGrpSpPr>
          <p:cNvPr id="82" name="Google Shape;82;p28"/>
          <p:cNvGrpSpPr/>
          <p:nvPr/>
        </p:nvGrpSpPr>
        <p:grpSpPr>
          <a:xfrm>
            <a:off x="-1588" y="0"/>
            <a:ext cx="12193588" cy="6861555"/>
            <a:chOff x="-1588" y="0"/>
            <a:chExt cx="12193588" cy="6861555"/>
          </a:xfrm>
        </p:grpSpPr>
        <p:sp>
          <p:nvSpPr>
            <p:cNvPr id="83" name="Google Shape;83;p2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8"/>
            <p:cNvSpPr/>
            <p:nvPr/>
          </p:nvSpPr>
          <p:spPr>
            <a:xfrm>
              <a:off x="8761412" y="18288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8"/>
            <p:cNvSpPr/>
            <p:nvPr/>
          </p:nvSpPr>
          <p:spPr>
            <a:xfrm>
              <a:off x="8761412" y="587095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8"/>
            <p:cNvSpPr/>
            <p:nvPr/>
          </p:nvSpPr>
          <p:spPr>
            <a:xfrm>
              <a:off x="-1588"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8"/>
            <p:cNvSpPr/>
            <p:nvPr/>
          </p:nvSpPr>
          <p:spPr>
            <a:xfrm>
              <a:off x="5713412" y="402165"/>
              <a:ext cx="6055253"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8"/>
            <p:cNvSpPr/>
            <p:nvPr/>
          </p:nvSpPr>
          <p:spPr>
            <a:xfrm rot="-5400000">
              <a:off x="2229377"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89" name="Google Shape;89;p28"/>
            <p:cNvSpPr/>
            <p:nvPr/>
          </p:nvSpPr>
          <p:spPr>
            <a:xfrm rot="-5677511">
              <a:off x="3140485"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91" name="Google Shape;91;p28"/>
          <p:cNvSpPr txBox="1">
            <a:spLocks noGrp="1"/>
          </p:cNvSpPr>
          <p:nvPr>
            <p:ph type="title"/>
          </p:nvPr>
        </p:nvSpPr>
        <p:spPr>
          <a:xfrm>
            <a:off x="1154953" y="1298448"/>
            <a:ext cx="2793159" cy="159715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8"/>
          <p:cNvSpPr txBox="1">
            <a:spLocks noGrp="1"/>
          </p:cNvSpPr>
          <p:nvPr>
            <p:ph type="body" idx="1"/>
          </p:nvPr>
        </p:nvSpPr>
        <p:spPr>
          <a:xfrm>
            <a:off x="5779008" y="1447800"/>
            <a:ext cx="5195997" cy="4572000"/>
          </a:xfrm>
          <a:prstGeom prst="rect">
            <a:avLst/>
          </a:prstGeom>
          <a:noFill/>
          <a:ln>
            <a:noFill/>
          </a:ln>
        </p:spPr>
        <p:txBody>
          <a:bodyPr spcFirstLastPara="1" wrap="square" lIns="91425" tIns="45700" rIns="91425" bIns="45700" anchor="ctr"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93" name="Google Shape;93;p28"/>
          <p:cNvSpPr txBox="1">
            <a:spLocks noGrp="1"/>
          </p:cNvSpPr>
          <p:nvPr>
            <p:ph type="body" idx="2"/>
          </p:nvPr>
        </p:nvSpPr>
        <p:spPr>
          <a:xfrm>
            <a:off x="1154953" y="3129280"/>
            <a:ext cx="2793159"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rgbClr val="86D1D8"/>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4" name="Google Shape;94;p28"/>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8"/>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8"/>
        <p:cNvGrpSpPr/>
        <p:nvPr/>
      </p:nvGrpSpPr>
      <p:grpSpPr>
        <a:xfrm>
          <a:off x="0" y="0"/>
          <a:ext cx="0" cy="0"/>
          <a:chOff x="0" y="0"/>
          <a:chExt cx="0" cy="0"/>
        </a:xfrm>
      </p:grpSpPr>
      <p:grpSp>
        <p:nvGrpSpPr>
          <p:cNvPr id="99" name="Google Shape;99;p29"/>
          <p:cNvGrpSpPr/>
          <p:nvPr/>
        </p:nvGrpSpPr>
        <p:grpSpPr>
          <a:xfrm>
            <a:off x="-1588" y="0"/>
            <a:ext cx="12193588" cy="6861555"/>
            <a:chOff x="-1588" y="0"/>
            <a:chExt cx="12193588" cy="6861555"/>
          </a:xfrm>
        </p:grpSpPr>
        <p:sp>
          <p:nvSpPr>
            <p:cNvPr id="100" name="Google Shape;100;p29"/>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9"/>
            <p:cNvSpPr/>
            <p:nvPr/>
          </p:nvSpPr>
          <p:spPr>
            <a:xfrm>
              <a:off x="8761412" y="18288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9"/>
            <p:cNvSpPr/>
            <p:nvPr/>
          </p:nvSpPr>
          <p:spPr>
            <a:xfrm>
              <a:off x="8761412" y="587095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9"/>
            <p:cNvSpPr/>
            <p:nvPr/>
          </p:nvSpPr>
          <p:spPr>
            <a:xfrm>
              <a:off x="-1588"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9"/>
            <p:cNvSpPr/>
            <p:nvPr/>
          </p:nvSpPr>
          <p:spPr>
            <a:xfrm>
              <a:off x="6172200" y="402165"/>
              <a:ext cx="55964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9"/>
            <p:cNvSpPr/>
            <p:nvPr/>
          </p:nvSpPr>
          <p:spPr>
            <a:xfrm rot="-5400000">
              <a:off x="32954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06" name="Google Shape;106;p29"/>
            <p:cNvSpPr/>
            <p:nvPr/>
          </p:nvSpPr>
          <p:spPr>
            <a:xfrm rot="-5677511">
              <a:off x="4203594"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9"/>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08" name="Google Shape;108;p29"/>
          <p:cNvSpPr txBox="1">
            <a:spLocks noGrp="1"/>
          </p:cNvSpPr>
          <p:nvPr>
            <p:ph type="title"/>
          </p:nvPr>
        </p:nvSpPr>
        <p:spPr>
          <a:xfrm>
            <a:off x="1153907" y="1693332"/>
            <a:ext cx="3860259" cy="173566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9"/>
          <p:cNvSpPr>
            <a:spLocks noGrp="1"/>
          </p:cNvSpPr>
          <p:nvPr>
            <p:ph type="pic" idx="2"/>
          </p:nvPr>
        </p:nvSpPr>
        <p:spPr>
          <a:xfrm>
            <a:off x="6547870" y="1143000"/>
            <a:ext cx="3227193" cy="4572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10" name="Google Shape;110;p29"/>
          <p:cNvSpPr txBox="1">
            <a:spLocks noGrp="1"/>
          </p:cNvSpPr>
          <p:nvPr>
            <p:ph type="body" idx="1"/>
          </p:nvPr>
        </p:nvSpPr>
        <p:spPr>
          <a:xfrm>
            <a:off x="1154955" y="3657600"/>
            <a:ext cx="3859212"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rgbClr val="86D1D8"/>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1" name="Google Shape;111;p29"/>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9"/>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9"/>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20"/>
          <p:cNvGrpSpPr/>
          <p:nvPr/>
        </p:nvGrpSpPr>
        <p:grpSpPr>
          <a:xfrm>
            <a:off x="-1588" y="0"/>
            <a:ext cx="12193588" cy="6861555"/>
            <a:chOff x="-1588" y="0"/>
            <a:chExt cx="12193588" cy="6861555"/>
          </a:xfrm>
        </p:grpSpPr>
        <p:sp>
          <p:nvSpPr>
            <p:cNvPr id="7" name="Google Shape;7;p20"/>
            <p:cNvSpPr/>
            <p:nvPr/>
          </p:nvSpPr>
          <p:spPr>
            <a:xfrm>
              <a:off x="0" y="0"/>
              <a:ext cx="12192000" cy="6858000"/>
            </a:xfrm>
            <a:prstGeom prst="rect">
              <a:avLst/>
            </a:prstGeom>
            <a:blipFill rotWithShape="1">
              <a:blip r:embed="rId1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20"/>
            <p:cNvSpPr/>
            <p:nvPr/>
          </p:nvSpPr>
          <p:spPr>
            <a:xfrm>
              <a:off x="8761412" y="1828800"/>
              <a:ext cx="2819400" cy="2819400"/>
            </a:xfrm>
            <a:prstGeom prst="ellipse">
              <a:avLst/>
            </a:prstGeom>
            <a:gradFill>
              <a:gsLst>
                <a:gs pos="0">
                  <a:srgbClr val="5F9C9D">
                    <a:alpha val="6666"/>
                  </a:srgbClr>
                </a:gs>
                <a:gs pos="36000">
                  <a:srgbClr val="5F9C9D">
                    <a:alpha val="5882"/>
                  </a:srgbClr>
                </a:gs>
                <a:gs pos="69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20"/>
            <p:cNvSpPr/>
            <p:nvPr/>
          </p:nvSpPr>
          <p:spPr>
            <a:xfrm>
              <a:off x="8761412" y="5870955"/>
              <a:ext cx="990600" cy="990600"/>
            </a:xfrm>
            <a:prstGeom prst="ellipse">
              <a:avLst/>
            </a:prstGeom>
            <a:gradFill>
              <a:gsLst>
                <a:gs pos="0">
                  <a:srgbClr val="5F9C9D">
                    <a:alpha val="13725"/>
                  </a:srgbClr>
                </a:gs>
                <a:gs pos="36000">
                  <a:srgbClr val="5F9C9D">
                    <a:alpha val="6666"/>
                  </a:srgbClr>
                </a:gs>
                <a:gs pos="66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0"/>
            <p:cNvSpPr/>
            <p:nvPr/>
          </p:nvSpPr>
          <p:spPr>
            <a:xfrm>
              <a:off x="-1588" y="2667000"/>
              <a:ext cx="4191000" cy="4191000"/>
            </a:xfrm>
            <a:prstGeom prst="ellipse">
              <a:avLst/>
            </a:prstGeom>
            <a:gradFill>
              <a:gsLst>
                <a:gs pos="0">
                  <a:srgbClr val="5F9C9D">
                    <a:alpha val="10980"/>
                  </a:srgbClr>
                </a:gs>
                <a:gs pos="36000">
                  <a:srgbClr val="5F9C9D">
                    <a:alpha val="9803"/>
                  </a:srgbClr>
                </a:gs>
                <a:gs pos="75000">
                  <a:srgbClr val="5F9C9D">
                    <a:alpha val="0"/>
                  </a:srgbClr>
                </a:gs>
                <a:gs pos="100000">
                  <a:srgbClr val="5F9C9D">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0"/>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0"/>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txBody>
            <a:bodyPr/>
            <a:lstStyle/>
            <a:p>
              <a:endParaRPr lang="en-US"/>
            </a:p>
          </p:txBody>
        </p:sp>
        <p:sp>
          <p:nvSpPr>
            <p:cNvPr id="13" name="Google Shape;13;p20"/>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lstStyle/>
            <a:p>
              <a:endParaRPr lang="en-US"/>
            </a:p>
          </p:txBody>
        </p:sp>
      </p:grpSp>
      <p:sp>
        <p:nvSpPr>
          <p:cNvPr id="14" name="Google Shape;14;p20"/>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5" name="Google Shape;15;p20"/>
          <p:cNvSpPr txBox="1">
            <a:spLocks noGrp="1"/>
          </p:cNvSpPr>
          <p:nvPr>
            <p:ph type="body" idx="1"/>
          </p:nvPr>
        </p:nvSpPr>
        <p:spPr>
          <a:xfrm>
            <a:off x="1154954" y="2603500"/>
            <a:ext cx="8761413" cy="3416300"/>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6" name="Google Shape;16;p20"/>
          <p:cNvSpPr txBox="1">
            <a:spLocks noGrp="1"/>
          </p:cNvSpPr>
          <p:nvPr>
            <p:ph type="dt" idx="10"/>
          </p:nvPr>
        </p:nvSpPr>
        <p:spPr>
          <a:xfrm>
            <a:off x="10652760" y="6391656"/>
            <a:ext cx="990599" cy="304799"/>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 name="Google Shape;17;p20"/>
          <p:cNvSpPr txBox="1">
            <a:spLocks noGrp="1"/>
          </p:cNvSpPr>
          <p:nvPr>
            <p:ph type="ftr" idx="11"/>
          </p:nvPr>
        </p:nvSpPr>
        <p:spPr>
          <a:xfrm>
            <a:off x="557784" y="6391656"/>
            <a:ext cx="3867912" cy="31089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8" name="Google Shape;18;p20"/>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nextcatalog.umd.umich.edu/courseleaf/approv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umdearborn.edu/faculty-staff/academic-program-and-course-development/dearborn-discovery-core-general-education/ddc-course-application-proces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cimquestions@umich.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umdearborn.edu/faculty-staff/faculty-senate/committees-membership/university-curriculum-and-degree-committee/curriculum-management-cim-forms-resource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nextcatalog.umd.umich.edu/courseadm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nextcatalog.umd.umich.edu/programadmi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5400"/>
              <a:buFont typeface="Century Gothic"/>
              <a:buNone/>
            </a:pPr>
            <a:r>
              <a:rPr lang="en-US"/>
              <a:t>Curriculum Inventory Management (CIM) Software Training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1" name="Google Shape;301;p10"/>
          <p:cNvSpPr txBox="1">
            <a:spLocks noGrp="1"/>
          </p:cNvSpPr>
          <p:nvPr>
            <p:ph type="title"/>
          </p:nvPr>
        </p:nvSpPr>
        <p:spPr>
          <a:xfrm>
            <a:off x="1154954" y="973669"/>
            <a:ext cx="8825659"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Attaching Files</a:t>
            </a:r>
            <a:endParaRPr/>
          </a:p>
        </p:txBody>
      </p:sp>
      <p:pic>
        <p:nvPicPr>
          <p:cNvPr id="300" name="Google Shape;300;p10" descr="A large yellow arrow overlays an online submission form, directing attention to the green &quot;Attach Syllabus&quot; button. Above the button, instructions request attachment of a syllabus and other supporting evidence for a course, with adjacent boxes labeled &quot;Uploaded Files&quot; and &quot;Files To Be Uploaded.&quot; The bottom section presents three buttons: a red &quot;Cancel,&quot; a gray &quot;Save Changes,&quot; and a green &quot;Start Workflow.&quot; The overall layout emphasizes the action of attaching course documents as part of a workflow process.">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94668" y="2647153"/>
            <a:ext cx="8192020" cy="3727644"/>
          </a:xfrm>
          <a:prstGeom prst="rect">
            <a:avLst/>
          </a:prstGeom>
          <a:noFill/>
          <a:ln>
            <a:noFill/>
          </a:ln>
        </p:spPr>
      </p:pic>
      <p:sp>
        <p:nvSpPr>
          <p:cNvPr id="302" name="Google Shape;302;p10">
            <a:extLst>
              <a:ext uri="{C183D7F6-B498-43B3-948B-1728B52AA6E4}">
                <adec:decorative xmlns:adec="http://schemas.microsoft.com/office/drawing/2017/decorative" val="1"/>
              </a:ext>
            </a:extLst>
          </p:cNvPr>
          <p:cNvSpPr/>
          <p:nvPr/>
        </p:nvSpPr>
        <p:spPr>
          <a:xfrm rot="2350317">
            <a:off x="2237826" y="3315755"/>
            <a:ext cx="1453324" cy="942496"/>
          </a:xfrm>
          <a:prstGeom prst="rightArrow">
            <a:avLst>
              <a:gd name="adj1" fmla="val 50000"/>
              <a:gd name="adj2" fmla="val 50000"/>
            </a:avLst>
          </a:prstGeom>
          <a:solidFill>
            <a:schemeClr val="accent3"/>
          </a:solidFill>
          <a:ln w="19050" cap="rnd" cmpd="sng">
            <a:solidFill>
              <a:srgbClr val="A785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03" name="Google Shape;303;p10"/>
          <p:cNvSpPr txBox="1"/>
          <p:nvPr/>
        </p:nvSpPr>
        <p:spPr>
          <a:xfrm>
            <a:off x="8087149" y="2533179"/>
            <a:ext cx="3582768" cy="30008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dirty="0">
                <a:solidFill>
                  <a:schemeClr val="dk1"/>
                </a:solidFill>
                <a:latin typeface="Century Gothic"/>
                <a:ea typeface="Century Gothic"/>
                <a:cs typeface="Century Gothic"/>
                <a:sym typeface="Century Gothic"/>
              </a:rPr>
              <a:t>You are able to attach syllabi (and other supporting documents) to both edited and new course proposals. </a:t>
            </a:r>
            <a:endParaRPr dirty="0"/>
          </a:p>
          <a:p>
            <a:pPr marL="0" marR="0" lvl="0" indent="0" algn="l" rtl="0">
              <a:spcBef>
                <a:spcPts val="0"/>
              </a:spcBef>
              <a:spcAft>
                <a:spcPts val="0"/>
              </a:spcAft>
              <a:buNone/>
            </a:pPr>
            <a:endParaRPr sz="2700" dirty="0">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1"/>
          <p:cNvSpPr txBox="1">
            <a:spLocks noGrp="1"/>
          </p:cNvSpPr>
          <p:nvPr>
            <p:ph type="title"/>
          </p:nvPr>
        </p:nvSpPr>
        <p:spPr>
          <a:xfrm>
            <a:off x="1154954" y="973669"/>
            <a:ext cx="8825659"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Workflow for Courses</a:t>
            </a:r>
            <a:endParaRPr/>
          </a:p>
        </p:txBody>
      </p:sp>
      <p:pic>
        <p:nvPicPr>
          <p:cNvPr id="309" name="Google Shape;309;p11" descr="A list organized under the heading &quot;Steps&quot; with a column labeled &quot;ID.&quot; Roles include Subject Rep, Department Chair, Related and Equivalent Departments Chair (with asterisk), Department Executive Committee (with asterisk), Department Chair repeated, Academic Program Manager, College Associate Undergraduate Deans (with asterisk), College Associate Graduate Deans (with asterisk), Curriculum Committee (with asterisk), College Associate Undergraduate Deans (with asterisk), College Associate Graduate Deans (with asterisk), and concludes with &quot;Course Final.&quot; The asterisk symbol marks certain roles, suggesting additional detail or condition not specified in the image.">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564677" y="2436596"/>
            <a:ext cx="3134112" cy="3784043"/>
          </a:xfrm>
          <a:prstGeom prst="rect">
            <a:avLst/>
          </a:prstGeom>
          <a:noFill/>
          <a:ln>
            <a:noFill/>
          </a:ln>
        </p:spPr>
      </p:pic>
      <p:sp>
        <p:nvSpPr>
          <p:cNvPr id="310" name="Google Shape;310;p11"/>
          <p:cNvSpPr txBox="1"/>
          <p:nvPr/>
        </p:nvSpPr>
        <p:spPr>
          <a:xfrm>
            <a:off x="4213652" y="2702011"/>
            <a:ext cx="6907429"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Century Gothic"/>
                <a:ea typeface="Century Gothic"/>
                <a:cs typeface="Century Gothic"/>
                <a:sym typeface="Century Gothic"/>
              </a:rPr>
              <a:t>Each college’s workflow has been set-up to align with the current curriculum process that is followed. Once a course is approved at the current step in the workflow, it will then be triggered to move on to the next tier, and those who need to approve will receive an email notification.  </a:t>
            </a:r>
            <a:endParaRPr sz="2800" dirty="0">
              <a:solidFill>
                <a:schemeClr val="dk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2"/>
          <p:cNvSpPr txBox="1">
            <a:spLocks noGrp="1"/>
          </p:cNvSpPr>
          <p:nvPr>
            <p:ph type="title"/>
          </p:nvPr>
        </p:nvSpPr>
        <p:spPr>
          <a:xfrm>
            <a:off x="1154954" y="973669"/>
            <a:ext cx="8825659"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Approving a Course</a:t>
            </a:r>
            <a:endParaRPr/>
          </a:p>
        </p:txBody>
      </p:sp>
      <p:pic>
        <p:nvPicPr>
          <p:cNvPr id="317" name="Google Shape;317;p12" descr="Administrative webpage showing a course change request for PDED 518BO: Intro to Google Apps for Education. The top section lists pages pending approval and users involved. In the center, large text displays course information including date submitted, last edit time, and the proposer’s name. Options are available to export the proposal as PDF or Word or to shred it. The request references related courses, with a clickable link to PDED 418BO. On the right, a workflow panel lists the sequential approvers in green and orange text, including EDU Chair, EDCA Chair, EH Assoc Deans, and UCDC Chair. A yellow Michigan block M is shown near the top left, signifying university branding."/>
          <p:cNvPicPr preferRelativeResize="0"/>
          <p:nvPr/>
        </p:nvPicPr>
        <p:blipFill rotWithShape="1">
          <a:blip r:embed="rId3">
            <a:alphaModFix/>
          </a:blip>
          <a:srcRect/>
          <a:stretch/>
        </p:blipFill>
        <p:spPr>
          <a:xfrm>
            <a:off x="525076" y="2625415"/>
            <a:ext cx="7006585" cy="3452000"/>
          </a:xfrm>
          <a:prstGeom prst="rect">
            <a:avLst/>
          </a:prstGeom>
          <a:noFill/>
          <a:ln>
            <a:noFill/>
          </a:ln>
        </p:spPr>
      </p:pic>
      <p:sp>
        <p:nvSpPr>
          <p:cNvPr id="316" name="Google Shape;316;p12"/>
          <p:cNvSpPr txBox="1"/>
          <p:nvPr/>
        </p:nvSpPr>
        <p:spPr>
          <a:xfrm>
            <a:off x="7638585" y="2625415"/>
            <a:ext cx="4204804" cy="2800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Century Gothic"/>
                <a:ea typeface="Century Gothic"/>
                <a:cs typeface="Century Gothic"/>
                <a:sym typeface="Century Gothic"/>
              </a:rPr>
              <a:t>When a course is awaiting your approval, you will receive an email with the link leading you to approve it.</a:t>
            </a:r>
            <a:endParaRPr dirty="0"/>
          </a:p>
          <a:p>
            <a:pPr marL="0" marR="0" lvl="0" indent="0" algn="l" rtl="0">
              <a:spcBef>
                <a:spcPts val="0"/>
              </a:spcBef>
              <a:spcAft>
                <a:spcPts val="0"/>
              </a:spcAft>
              <a:buNone/>
            </a:pPr>
            <a:endParaRPr sz="22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200" dirty="0">
                <a:solidFill>
                  <a:schemeClr val="dk1"/>
                </a:solidFill>
                <a:latin typeface="Century Gothic"/>
                <a:ea typeface="Century Gothic"/>
                <a:cs typeface="Century Gothic"/>
                <a:sym typeface="Century Gothic"/>
              </a:rPr>
              <a:t>You can also access your </a:t>
            </a:r>
            <a:r>
              <a:rPr lang="en-US" sz="2200" dirty="0">
                <a:solidFill>
                  <a:srgbClr val="0070C0"/>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approval page</a:t>
            </a:r>
            <a:r>
              <a:rPr lang="en-US" sz="2200" dirty="0">
                <a:solidFill>
                  <a:schemeClr val="dk1"/>
                </a:solidFill>
                <a:latin typeface="Century Gothic"/>
                <a:ea typeface="Century Gothic"/>
                <a:cs typeface="Century Gothic"/>
                <a:sym typeface="Century Gothic"/>
              </a:rPr>
              <a:t> by using this link.</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3"/>
          <p:cNvSpPr txBox="1">
            <a:spLocks noGrp="1"/>
          </p:cNvSpPr>
          <p:nvPr>
            <p:ph type="title"/>
          </p:nvPr>
        </p:nvSpPr>
        <p:spPr>
          <a:xfrm>
            <a:off x="1154954" y="973669"/>
            <a:ext cx="8825659"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Approving a Course</a:t>
            </a:r>
            <a:endParaRPr/>
          </a:p>
        </p:txBody>
      </p:sp>
      <p:pic>
        <p:nvPicPr>
          <p:cNvPr id="323" name="Google Shape;323;p13" descr="Web page for managing course change requests, featuring a navigation panel at the top for pending approvals with several course listings. An arrow highlights the workflow role dropdown labeled “Your Role: GR UCDC Chair,” with user “Stein Brunvand” selected. The main content displays a University of Michigan “M” logo and shows details for the course “PDED 518BO: Intro to Google Apps for Education,” including submission date, proposer “sbrunvan,” export buttons (PDF and Word), a red “Shred Proposal” button, last edit timestamp, and a list of workflow roles in green, orange, and blue text. Side panel shows related course info and status options (“Edit,” “Rollback,” “Approve”). Additional links reference other courses and equivalency, with workflow steps listed in sequence."/>
          <p:cNvPicPr preferRelativeResize="0"/>
          <p:nvPr/>
        </p:nvPicPr>
        <p:blipFill rotWithShape="1">
          <a:blip r:embed="rId3">
            <a:alphaModFix/>
          </a:blip>
          <a:srcRect/>
          <a:stretch/>
        </p:blipFill>
        <p:spPr>
          <a:xfrm>
            <a:off x="497939" y="2435382"/>
            <a:ext cx="7798384" cy="3842103"/>
          </a:xfrm>
          <a:prstGeom prst="rect">
            <a:avLst/>
          </a:prstGeom>
          <a:noFill/>
          <a:ln>
            <a:noFill/>
          </a:ln>
        </p:spPr>
      </p:pic>
      <p:sp>
        <p:nvSpPr>
          <p:cNvPr id="325" name="Google Shape;325;p13">
            <a:extLst>
              <a:ext uri="{C183D7F6-B498-43B3-948B-1728B52AA6E4}">
                <adec:decorative xmlns:adec="http://schemas.microsoft.com/office/drawing/2017/decorative" val="1"/>
              </a:ext>
            </a:extLst>
          </p:cNvPr>
          <p:cNvSpPr/>
          <p:nvPr/>
        </p:nvSpPr>
        <p:spPr>
          <a:xfrm rot="-2539398">
            <a:off x="4258470" y="2607491"/>
            <a:ext cx="1453324" cy="942496"/>
          </a:xfrm>
          <a:prstGeom prst="rightArrow">
            <a:avLst>
              <a:gd name="adj1" fmla="val 50000"/>
              <a:gd name="adj2" fmla="val 50000"/>
            </a:avLst>
          </a:prstGeom>
          <a:solidFill>
            <a:schemeClr val="accent3"/>
          </a:solidFill>
          <a:ln w="19050" cap="rnd" cmpd="sng">
            <a:solidFill>
              <a:srgbClr val="A785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24" name="Google Shape;324;p13"/>
          <p:cNvSpPr txBox="1"/>
          <p:nvPr/>
        </p:nvSpPr>
        <p:spPr>
          <a:xfrm>
            <a:off x="8444337" y="2435382"/>
            <a:ext cx="3484618" cy="41549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entury Gothic"/>
                <a:ea typeface="Century Gothic"/>
                <a:cs typeface="Century Gothic"/>
                <a:sym typeface="Century Gothic"/>
              </a:rPr>
              <a:t>You will have to indicate your role in the top right-hand corner drop down box, depending on the step in the workflow (you may have multiple). All proposals waiting on your approval (in that role) will appear here. </a:t>
            </a:r>
            <a:endParaRPr sz="2400" dirty="0">
              <a:solidFill>
                <a:schemeClr val="dk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4"/>
          <p:cNvSpPr txBox="1">
            <a:spLocks noGrp="1"/>
          </p:cNvSpPr>
          <p:nvPr>
            <p:ph type="title"/>
          </p:nvPr>
        </p:nvSpPr>
        <p:spPr>
          <a:xfrm>
            <a:off x="1154954" y="973669"/>
            <a:ext cx="8825659"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Approving a Course </a:t>
            </a:r>
            <a:endParaRPr/>
          </a:p>
        </p:txBody>
      </p:sp>
      <p:pic>
        <p:nvPicPr>
          <p:cNvPr id="331" name="Google Shape;331;p14" descr="Online administrative interface for managing course approvals. “Pages Pending Approval” section lists multiple courses at the top, including PDED 518BO: Intro to Google Apps for Education. Central content displays course change request information: submission and last edit dates, proposer’s name, and links to related courses. Export to PDF and Word buttons, along with a red Shred Proposal button, are present. A sidebar outlines the workflow process with steps color-coded in green, orange, and black, highlighting GR UCDC Chair in orange. On the far right, a yellow arrow points toward the green Approve button in the page’s control area next to Edit and Rollback options. University of Michigan block “M” logo appears above the course change request title."/>
          <p:cNvPicPr preferRelativeResize="0"/>
          <p:nvPr/>
        </p:nvPicPr>
        <p:blipFill rotWithShape="1">
          <a:blip r:embed="rId3">
            <a:alphaModFix/>
          </a:blip>
          <a:srcRect/>
          <a:stretch/>
        </p:blipFill>
        <p:spPr>
          <a:xfrm>
            <a:off x="497939" y="2435382"/>
            <a:ext cx="7798384" cy="3842103"/>
          </a:xfrm>
          <a:prstGeom prst="rect">
            <a:avLst/>
          </a:prstGeom>
          <a:noFill/>
          <a:ln>
            <a:noFill/>
          </a:ln>
        </p:spPr>
      </p:pic>
      <p:sp>
        <p:nvSpPr>
          <p:cNvPr id="333" name="Google Shape;333;p14">
            <a:extLst>
              <a:ext uri="{C183D7F6-B498-43B3-948B-1728B52AA6E4}">
                <adec:decorative xmlns:adec="http://schemas.microsoft.com/office/drawing/2017/decorative" val="1"/>
              </a:ext>
            </a:extLst>
          </p:cNvPr>
          <p:cNvSpPr/>
          <p:nvPr/>
        </p:nvSpPr>
        <p:spPr>
          <a:xfrm rot="-5400000">
            <a:off x="6983562" y="4345757"/>
            <a:ext cx="1453324" cy="942496"/>
          </a:xfrm>
          <a:prstGeom prst="rightArrow">
            <a:avLst>
              <a:gd name="adj1" fmla="val 50000"/>
              <a:gd name="adj2" fmla="val 50000"/>
            </a:avLst>
          </a:prstGeom>
          <a:solidFill>
            <a:schemeClr val="accent3"/>
          </a:solidFill>
          <a:ln w="19050" cap="rnd" cmpd="sng">
            <a:solidFill>
              <a:srgbClr val="A785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32" name="Google Shape;332;p14"/>
          <p:cNvSpPr txBox="1"/>
          <p:nvPr/>
        </p:nvSpPr>
        <p:spPr>
          <a:xfrm>
            <a:off x="8444337" y="2435382"/>
            <a:ext cx="2981136"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entury Gothic"/>
                <a:ea typeface="Century Gothic"/>
                <a:cs typeface="Century Gothic"/>
                <a:sym typeface="Century Gothic"/>
              </a:rPr>
              <a:t>Once you choose a proposal, you will have the option to Edit (making changes yourself), Rollback (to a specific Workflow role), or Approve (as is). </a:t>
            </a:r>
            <a:endParaRPr sz="2400">
              <a:solidFill>
                <a:schemeClr val="dk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5"/>
          <p:cNvSpPr txBox="1">
            <a:spLocks noGrp="1"/>
          </p:cNvSpPr>
          <p:nvPr>
            <p:ph type="title"/>
          </p:nvPr>
        </p:nvSpPr>
        <p:spPr>
          <a:xfrm>
            <a:off x="1154954" y="973669"/>
            <a:ext cx="8825659"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Approving a Course</a:t>
            </a:r>
            <a:endParaRPr/>
          </a:p>
        </p:txBody>
      </p:sp>
      <p:pic>
        <p:nvPicPr>
          <p:cNvPr id="340" name="Google Shape;340;p15" descr="A course overview form for the Graduate level Professional Education (PDED) subject, course number 518BO. The first arrow points to “Yes” under “Is this a topics course?” and “No” for whether it is a first-time offering. The second arrow highlights the full course title, “Intro to Google Apps for Education.” Other details include CIP code 131206 for Teacher Education, the course abbreviation “Google Apps for Education,” and a reference to Dearborn campus (Drbn). No crosslisted courses are noted.">
            <a:extLst>
              <a:ext uri="{C183D7F6-B498-43B3-948B-1728B52AA6E4}">
                <adec:decorative xmlns:adec="http://schemas.microsoft.com/office/drawing/2017/decorative" val="0"/>
              </a:ext>
            </a:extLst>
          </p:cNvPr>
          <p:cNvPicPr preferRelativeResize="0"/>
          <p:nvPr/>
        </p:nvPicPr>
        <p:blipFill rotWithShape="1">
          <a:blip r:embed="rId3">
            <a:alphaModFix/>
          </a:blip>
          <a:srcRect b="3118"/>
          <a:stretch/>
        </p:blipFill>
        <p:spPr>
          <a:xfrm>
            <a:off x="531184" y="2435383"/>
            <a:ext cx="6276975" cy="3829616"/>
          </a:xfrm>
          <a:prstGeom prst="rect">
            <a:avLst/>
          </a:prstGeom>
          <a:noFill/>
          <a:ln>
            <a:noFill/>
          </a:ln>
        </p:spPr>
      </p:pic>
      <p:sp>
        <p:nvSpPr>
          <p:cNvPr id="341" name="Google Shape;341;p15">
            <a:extLst>
              <a:ext uri="{C183D7F6-B498-43B3-948B-1728B52AA6E4}">
                <adec:decorative xmlns:adec="http://schemas.microsoft.com/office/drawing/2017/decorative" val="1"/>
              </a:ext>
            </a:extLst>
          </p:cNvPr>
          <p:cNvSpPr/>
          <p:nvPr/>
        </p:nvSpPr>
        <p:spPr>
          <a:xfrm rot="9126804">
            <a:off x="2387549" y="2426329"/>
            <a:ext cx="1467998" cy="945357"/>
          </a:xfrm>
          <a:prstGeom prst="rightArrow">
            <a:avLst>
              <a:gd name="adj1" fmla="val 50000"/>
              <a:gd name="adj2" fmla="val 50000"/>
            </a:avLst>
          </a:prstGeom>
          <a:solidFill>
            <a:schemeClr val="accent3"/>
          </a:solidFill>
          <a:ln w="19050" cap="rnd" cmpd="sng">
            <a:solidFill>
              <a:srgbClr val="A785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42" name="Google Shape;342;p15">
            <a:extLst>
              <a:ext uri="{C183D7F6-B498-43B3-948B-1728B52AA6E4}">
                <adec:decorative xmlns:adec="http://schemas.microsoft.com/office/drawing/2017/decorative" val="1"/>
              </a:ext>
            </a:extLst>
          </p:cNvPr>
          <p:cNvSpPr/>
          <p:nvPr/>
        </p:nvSpPr>
        <p:spPr>
          <a:xfrm rot="-9432845">
            <a:off x="3716898" y="4808879"/>
            <a:ext cx="1467998" cy="945357"/>
          </a:xfrm>
          <a:prstGeom prst="rightArrow">
            <a:avLst>
              <a:gd name="adj1" fmla="val 50000"/>
              <a:gd name="adj2" fmla="val 50000"/>
            </a:avLst>
          </a:prstGeom>
          <a:solidFill>
            <a:schemeClr val="accent3"/>
          </a:solidFill>
          <a:ln w="19050" cap="rnd" cmpd="sng">
            <a:solidFill>
              <a:srgbClr val="A785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39" name="Google Shape;339;p15"/>
          <p:cNvSpPr txBox="1"/>
          <p:nvPr/>
        </p:nvSpPr>
        <p:spPr>
          <a:xfrm>
            <a:off x="6942687" y="2435382"/>
            <a:ext cx="4863032" cy="34624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entury Gothic"/>
                <a:ea typeface="Century Gothic"/>
                <a:cs typeface="Century Gothic"/>
                <a:sym typeface="Century Gothic"/>
              </a:rPr>
              <a:t>Changes to an edited course will appear in Green and edits will appear in red throughout the proposal.</a:t>
            </a:r>
            <a:endParaRPr dirty="0"/>
          </a:p>
          <a:p>
            <a:pPr marL="0" marR="0" lvl="0" indent="0" algn="l" rtl="0">
              <a:spcBef>
                <a:spcPts val="0"/>
              </a:spcBef>
              <a:spcAft>
                <a:spcPts val="0"/>
              </a:spcAft>
              <a:buNone/>
            </a:pPr>
            <a:endParaRPr sz="23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000" b="1" dirty="0">
                <a:solidFill>
                  <a:schemeClr val="dk1"/>
                </a:solidFill>
                <a:latin typeface="Century Gothic"/>
                <a:ea typeface="Century Gothic"/>
                <a:cs typeface="Century Gothic"/>
                <a:sym typeface="Century Gothic"/>
              </a:rPr>
              <a:t>NOTE: </a:t>
            </a:r>
            <a:r>
              <a:rPr lang="en-US" sz="2000" dirty="0">
                <a:solidFill>
                  <a:schemeClr val="dk1"/>
                </a:solidFill>
                <a:latin typeface="Century Gothic"/>
                <a:ea typeface="Century Gothic"/>
                <a:cs typeface="Century Gothic"/>
                <a:sym typeface="Century Gothic"/>
              </a:rPr>
              <a:t>Editing the course does not automatically alert the proposer/previous approvers, so if making major edits you will want to notify the proper channels. </a:t>
            </a:r>
            <a:endParaRPr sz="2000" dirty="0">
              <a:solidFill>
                <a:schemeClr val="dk1"/>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6"/>
          <p:cNvSpPr txBox="1">
            <a:spLocks noGrp="1"/>
          </p:cNvSpPr>
          <p:nvPr>
            <p:ph type="title"/>
          </p:nvPr>
        </p:nvSpPr>
        <p:spPr>
          <a:xfrm>
            <a:off x="1154954" y="973669"/>
            <a:ext cx="8825659"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Programs</a:t>
            </a:r>
            <a:endParaRPr/>
          </a:p>
        </p:txBody>
      </p:sp>
      <p:pic>
        <p:nvPicPr>
          <p:cNvPr id="348" name="Google Shape;348;p16" descr="Program Management screen for academic programs features an instruction section about search and wildcards, a search bar, buttons for searching and proposing new programs, and a dropdown for quick searches. Below, a table lists programs by code and name, such as African and African American Studies Major (AAAS_MAJOR_UG), African and African American Studies Minor (AAAS_MINOR_UG), Applied Behavior Analysis Major (ABA_MAJOR_GR), and multiple accounting concentrations and majors. “Workflow” and “Status” columns are present but not filled in for the visible rows."/>
          <p:cNvPicPr preferRelativeResize="0"/>
          <p:nvPr/>
        </p:nvPicPr>
        <p:blipFill rotWithShape="1">
          <a:blip r:embed="rId3">
            <a:alphaModFix/>
          </a:blip>
          <a:srcRect/>
          <a:stretch/>
        </p:blipFill>
        <p:spPr>
          <a:xfrm>
            <a:off x="496030" y="2292693"/>
            <a:ext cx="8354303" cy="4095751"/>
          </a:xfrm>
          <a:prstGeom prst="rect">
            <a:avLst/>
          </a:prstGeom>
          <a:noFill/>
          <a:ln>
            <a:noFill/>
          </a:ln>
        </p:spPr>
      </p:pic>
      <p:sp>
        <p:nvSpPr>
          <p:cNvPr id="349" name="Google Shape;349;p16"/>
          <p:cNvSpPr txBox="1"/>
          <p:nvPr/>
        </p:nvSpPr>
        <p:spPr>
          <a:xfrm>
            <a:off x="8958649" y="2418126"/>
            <a:ext cx="3138615"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Century Gothic"/>
                <a:ea typeface="Century Gothic"/>
                <a:cs typeface="Century Gothic"/>
                <a:sym typeface="Century Gothic"/>
              </a:rPr>
              <a:t>The steps for the Program Management site will be the same as the Course Management site – just a different URL. </a:t>
            </a:r>
            <a:endParaRPr sz="2800" dirty="0">
              <a:solidFill>
                <a:schemeClr val="dk1"/>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7"/>
          <p:cNvSpPr txBox="1">
            <a:spLocks noGrp="1"/>
          </p:cNvSpPr>
          <p:nvPr>
            <p:ph type="title"/>
          </p:nvPr>
        </p:nvSpPr>
        <p:spPr>
          <a:xfrm>
            <a:off x="1154954" y="973669"/>
            <a:ext cx="8825659"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Programs</a:t>
            </a:r>
            <a:endParaRPr/>
          </a:p>
        </p:txBody>
      </p:sp>
      <p:pic>
        <p:nvPicPr>
          <p:cNvPr id="356" name="Google Shape;356;p17" descr="A pop-up window allows the selection and management of English department courses. The dropdown menu includes options such as Intro to English Studies, Creative Writing, Introduction to Literature, and specialized topics like American Cinema and Society and Arts in Detroit. A separate selection box on the right lists courses focused on diverse literature, such as African American, Arab American, Black Men in America, Anglo-Irish, Women Authors, Contemporary African American Literature, LGBTQ Literature, Arab American Women Writers, and Black Women in Literature, Film, and Music. Additional options may be available semester by semester. There are text entry fields beneath for comments, sequence, cross reference or class, hours, footnotes, and checkboxes for indentation and area header, with move up and move down buttons. &quot;OK&quot; and &quot;Cancel&quot; buttons appear at the bottom."/>
          <p:cNvPicPr preferRelativeResize="0"/>
          <p:nvPr/>
        </p:nvPicPr>
        <p:blipFill rotWithShape="1">
          <a:blip r:embed="rId3">
            <a:alphaModFix/>
          </a:blip>
          <a:srcRect/>
          <a:stretch/>
        </p:blipFill>
        <p:spPr>
          <a:xfrm>
            <a:off x="636698" y="2418126"/>
            <a:ext cx="6258089" cy="4137776"/>
          </a:xfrm>
          <a:prstGeom prst="rect">
            <a:avLst/>
          </a:prstGeom>
          <a:noFill/>
          <a:ln>
            <a:noFill/>
          </a:ln>
        </p:spPr>
      </p:pic>
      <p:sp>
        <p:nvSpPr>
          <p:cNvPr id="355" name="Google Shape;355;p17"/>
          <p:cNvSpPr txBox="1"/>
          <p:nvPr/>
        </p:nvSpPr>
        <p:spPr>
          <a:xfrm>
            <a:off x="7062952" y="2502208"/>
            <a:ext cx="4950230"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Century Gothic"/>
                <a:ea typeface="Century Gothic"/>
                <a:cs typeface="Century Gothic"/>
                <a:sym typeface="Century Gothic"/>
              </a:rPr>
              <a:t>In the Program Outline section, if you need to change the course list, you are able to do so by double clicking the table. </a:t>
            </a:r>
            <a:endParaRPr dirty="0"/>
          </a:p>
          <a:p>
            <a:pPr marL="0" marR="0" lvl="0" indent="0" algn="l" rtl="0">
              <a:spcBef>
                <a:spcPts val="0"/>
              </a:spcBef>
              <a:spcAft>
                <a:spcPts val="0"/>
              </a:spcAft>
              <a:buNone/>
            </a:pPr>
            <a:endParaRPr sz="2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800" dirty="0">
                <a:solidFill>
                  <a:schemeClr val="dk1"/>
                </a:solidFill>
                <a:latin typeface="Century Gothic"/>
                <a:ea typeface="Century Gothic"/>
                <a:cs typeface="Century Gothic"/>
                <a:sym typeface="Century Gothic"/>
              </a:rPr>
              <a:t>Please do not delete the entire table!</a:t>
            </a:r>
            <a:endParaRPr sz="2800" dirty="0">
              <a:solidFill>
                <a:schemeClr val="dk1"/>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8"/>
          <p:cNvSpPr txBox="1">
            <a:spLocks noGrp="1"/>
          </p:cNvSpPr>
          <p:nvPr>
            <p:ph type="title"/>
          </p:nvPr>
        </p:nvSpPr>
        <p:spPr>
          <a:xfrm>
            <a:off x="1154954" y="973669"/>
            <a:ext cx="8825659"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DDC &amp; CIM</a:t>
            </a:r>
            <a:endParaRPr/>
          </a:p>
        </p:txBody>
      </p:sp>
      <p:sp>
        <p:nvSpPr>
          <p:cNvPr id="362" name="Google Shape;362;p18"/>
          <p:cNvSpPr txBox="1"/>
          <p:nvPr/>
        </p:nvSpPr>
        <p:spPr>
          <a:xfrm>
            <a:off x="861848" y="2502208"/>
            <a:ext cx="10794124"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Century Gothic"/>
                <a:ea typeface="Century Gothic"/>
                <a:cs typeface="Century Gothic"/>
                <a:sym typeface="Century Gothic"/>
              </a:rPr>
              <a:t>DDC applications are not going to be processed through CIM at this time. Please continue </a:t>
            </a:r>
            <a:r>
              <a:rPr lang="en-US" sz="2800" dirty="0">
                <a:solidFill>
                  <a:srgbClr val="0070C0"/>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applying</a:t>
            </a:r>
            <a:r>
              <a:rPr lang="en-US" sz="2800" dirty="0">
                <a:solidFill>
                  <a:schemeClr val="dk1"/>
                </a:solidFill>
                <a:latin typeface="Century Gothic"/>
                <a:ea typeface="Century Gothic"/>
                <a:cs typeface="Century Gothic"/>
                <a:sym typeface="Century Gothic"/>
              </a:rPr>
              <a:t> via the PDF forms, found on our website:</a:t>
            </a:r>
            <a:endParaRPr dirty="0"/>
          </a:p>
          <a:p>
            <a:pPr marL="0" marR="0" lvl="0" indent="0" algn="l" rtl="0">
              <a:spcBef>
                <a:spcPts val="0"/>
              </a:spcBef>
              <a:spcAft>
                <a:spcPts val="0"/>
              </a:spcAft>
              <a:buNone/>
            </a:pPr>
            <a:endParaRPr sz="2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800" dirty="0">
              <a:solidFill>
                <a:schemeClr val="dk1"/>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9"/>
          <p:cNvSpPr txBox="1">
            <a:spLocks noGrp="1"/>
          </p:cNvSpPr>
          <p:nvPr>
            <p:ph type="title"/>
          </p:nvPr>
        </p:nvSpPr>
        <p:spPr>
          <a:xfrm>
            <a:off x="1154954" y="973669"/>
            <a:ext cx="8825659"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Questions?</a:t>
            </a:r>
            <a:endParaRPr/>
          </a:p>
        </p:txBody>
      </p:sp>
      <p:sp>
        <p:nvSpPr>
          <p:cNvPr id="368" name="Google Shape;368;p19"/>
          <p:cNvSpPr txBox="1">
            <a:spLocks noGrp="1"/>
          </p:cNvSpPr>
          <p:nvPr>
            <p:ph type="body" idx="1"/>
          </p:nvPr>
        </p:nvSpPr>
        <p:spPr>
          <a:xfrm>
            <a:off x="1154954" y="2323070"/>
            <a:ext cx="8825659" cy="36967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632"/>
              <a:buNone/>
            </a:pPr>
            <a:endParaRPr dirty="0"/>
          </a:p>
          <a:p>
            <a:pPr marL="0" lvl="0" indent="0" algn="l" rtl="0">
              <a:lnSpc>
                <a:spcPct val="90000"/>
              </a:lnSpc>
              <a:spcBef>
                <a:spcPts val="1000"/>
              </a:spcBef>
              <a:spcAft>
                <a:spcPts val="0"/>
              </a:spcAft>
              <a:buSzPts val="1632"/>
              <a:buNone/>
            </a:pPr>
            <a:r>
              <a:rPr lang="en-US" sz="2040" u="sng" dirty="0">
                <a:solidFill>
                  <a:srgbClr val="0070C0"/>
                </a:solidFill>
                <a:hlinkClick r:id="rId3">
                  <a:extLst>
                    <a:ext uri="{A12FA001-AC4F-418D-AE19-62706E023703}">
                      <ahyp:hlinkClr xmlns:ahyp="http://schemas.microsoft.com/office/drawing/2018/hyperlinkcolor" val="tx"/>
                    </a:ext>
                  </a:extLst>
                </a:hlinkClick>
              </a:rPr>
              <a:t>cimquestions@umich.edu</a:t>
            </a:r>
            <a:endParaRPr sz="2040" dirty="0">
              <a:solidFill>
                <a:srgbClr val="0070C0"/>
              </a:solidFill>
            </a:endParaRPr>
          </a:p>
          <a:p>
            <a:pPr marL="0" lvl="0" indent="0" algn="l" rtl="0">
              <a:lnSpc>
                <a:spcPct val="90000"/>
              </a:lnSpc>
              <a:spcBef>
                <a:spcPts val="1000"/>
              </a:spcBef>
              <a:spcAft>
                <a:spcPts val="0"/>
              </a:spcAft>
              <a:buSzPts val="1632"/>
              <a:buNone/>
            </a:pPr>
            <a:endParaRPr sz="2040" b="1" dirty="0"/>
          </a:p>
          <a:p>
            <a:pPr marL="0" lvl="0" indent="0" algn="l" rtl="0">
              <a:lnSpc>
                <a:spcPct val="90000"/>
              </a:lnSpc>
              <a:spcBef>
                <a:spcPts val="1000"/>
              </a:spcBef>
              <a:spcAft>
                <a:spcPts val="0"/>
              </a:spcAft>
              <a:buSzPts val="1632"/>
              <a:buNone/>
            </a:pPr>
            <a:r>
              <a:rPr lang="en-US" sz="2040" dirty="0"/>
              <a:t>Check out our webpage for </a:t>
            </a:r>
            <a:r>
              <a:rPr lang="en-US" sz="2040" dirty="0">
                <a:solidFill>
                  <a:srgbClr val="0070C0"/>
                </a:solidFill>
                <a:hlinkClick r:id="rId4">
                  <a:extLst>
                    <a:ext uri="{A12FA001-AC4F-418D-AE19-62706E023703}">
                      <ahyp:hlinkClr xmlns:ahyp="http://schemas.microsoft.com/office/drawing/2018/hyperlinkcolor" val="tx"/>
                    </a:ext>
                  </a:extLst>
                </a:hlinkClick>
              </a:rPr>
              <a:t>updates &amp; further training materials</a:t>
            </a:r>
            <a:endParaRPr sz="2040" dirty="0">
              <a:solidFill>
                <a:srgbClr val="0070C0"/>
              </a:solidFill>
            </a:endParaRPr>
          </a:p>
          <a:p>
            <a:pPr marL="0" lvl="0" indent="0" algn="l" rtl="0">
              <a:lnSpc>
                <a:spcPct val="90000"/>
              </a:lnSpc>
              <a:spcBef>
                <a:spcPts val="1000"/>
              </a:spcBef>
              <a:spcAft>
                <a:spcPts val="0"/>
              </a:spcAft>
              <a:buSzPts val="1632"/>
              <a:buNone/>
            </a:pPr>
            <a:endParaRPr sz="204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
          <p:cNvSpPr txBox="1">
            <a:spLocks noGrp="1"/>
          </p:cNvSpPr>
          <p:nvPr>
            <p:ph type="title"/>
          </p:nvPr>
        </p:nvSpPr>
        <p:spPr>
          <a:xfrm>
            <a:off x="1154954" y="973669"/>
            <a:ext cx="8825659"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Logging In </a:t>
            </a:r>
            <a:endParaRPr/>
          </a:p>
        </p:txBody>
      </p:sp>
      <p:sp>
        <p:nvSpPr>
          <p:cNvPr id="240" name="Google Shape;240;p2"/>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920"/>
              <a:buNone/>
            </a:pPr>
            <a:r>
              <a:rPr lang="en-US" sz="2400" dirty="0">
                <a:solidFill>
                  <a:srgbClr val="0070C0"/>
                </a:solidFill>
                <a:hlinkClick r:id="rId3">
                  <a:extLst>
                    <a:ext uri="{A12FA001-AC4F-418D-AE19-62706E023703}">
                      <ahyp:hlinkClr xmlns:ahyp="http://schemas.microsoft.com/office/drawing/2018/hyperlinkcolor" val="tx"/>
                    </a:ext>
                  </a:extLst>
                </a:hlinkClick>
              </a:rPr>
              <a:t>URL for courses</a:t>
            </a:r>
            <a:endParaRPr dirty="0">
              <a:solidFill>
                <a:srgbClr val="0070C0"/>
              </a:solidFill>
            </a:endParaRPr>
          </a:p>
          <a:p>
            <a:pPr marL="0" lvl="0" indent="0" algn="l" rtl="0">
              <a:spcBef>
                <a:spcPts val="1000"/>
              </a:spcBef>
              <a:spcAft>
                <a:spcPts val="0"/>
              </a:spcAft>
              <a:buSzPts val="1920"/>
              <a:buNone/>
            </a:pPr>
            <a:endParaRPr sz="2400" dirty="0"/>
          </a:p>
          <a:p>
            <a:pPr marL="0" lvl="0" indent="0" algn="l" rtl="0">
              <a:spcBef>
                <a:spcPts val="1000"/>
              </a:spcBef>
              <a:spcAft>
                <a:spcPts val="0"/>
              </a:spcAft>
              <a:buSzPts val="1920"/>
              <a:buNone/>
            </a:pPr>
            <a:r>
              <a:rPr lang="en-US" sz="2400" dirty="0">
                <a:solidFill>
                  <a:srgbClr val="0070C0"/>
                </a:solidFill>
                <a:hlinkClick r:id="rId4">
                  <a:extLst>
                    <a:ext uri="{A12FA001-AC4F-418D-AE19-62706E023703}">
                      <ahyp:hlinkClr xmlns:ahyp="http://schemas.microsoft.com/office/drawing/2018/hyperlinkcolor" val="tx"/>
                    </a:ext>
                  </a:extLst>
                </a:hlinkClick>
              </a:rPr>
              <a:t>URL for programs</a:t>
            </a:r>
            <a:endParaRPr dirty="0">
              <a:solidFill>
                <a:srgbClr val="0070C0"/>
              </a:solidFill>
            </a:endParaRPr>
          </a:p>
          <a:p>
            <a:pPr marL="0" lvl="0" indent="0" algn="l" rtl="0">
              <a:spcBef>
                <a:spcPts val="1000"/>
              </a:spcBef>
              <a:spcAft>
                <a:spcPts val="0"/>
              </a:spcAft>
              <a:buSzPts val="1920"/>
              <a:buNone/>
            </a:pPr>
            <a:endParaRPr sz="2400" dirty="0"/>
          </a:p>
          <a:p>
            <a:pPr marL="0" lvl="0" indent="0" algn="l" rtl="0">
              <a:spcBef>
                <a:spcPts val="1000"/>
              </a:spcBef>
              <a:spcAft>
                <a:spcPts val="0"/>
              </a:spcAft>
              <a:buSzPts val="1920"/>
              <a:buNone/>
            </a:pPr>
            <a:r>
              <a:rPr lang="en-US" sz="2400" dirty="0"/>
              <a:t>You will use your UM ID/password for logging in. </a:t>
            </a:r>
            <a:endParaRP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
          <p:cNvSpPr txBox="1">
            <a:spLocks noGrp="1"/>
          </p:cNvSpPr>
          <p:nvPr>
            <p:ph type="title"/>
          </p:nvPr>
        </p:nvSpPr>
        <p:spPr>
          <a:xfrm>
            <a:off x="1154954" y="973669"/>
            <a:ext cx="8825659"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Searching for a Course</a:t>
            </a:r>
            <a:endParaRPr/>
          </a:p>
        </p:txBody>
      </p:sp>
      <p:pic>
        <p:nvPicPr>
          <p:cNvPr id="246" name="Google Shape;246;p3" descr="A prominent yellow arrow is centered toward a green “Search” button located above a web-based table. The table displays columns labeled “Course Code”, “Title”, “Workflow”, and “Status.” Example entries include courses such as “EDT 462 Instructional Technology Internship,” “HHS 225 Stress Management,” and others, with status labels showing “added” or “edited.” Next to the “Search” button are options including an &quot;Archive History&quot; checkbox, a green “Propose New Course” button, and a “Quick Searches…” dropdown. The visual design emphasizes how to perform a search function within the course management system interface.">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366840" y="2309169"/>
            <a:ext cx="8500211" cy="4190485"/>
          </a:xfrm>
          <a:prstGeom prst="rect">
            <a:avLst/>
          </a:prstGeom>
          <a:noFill/>
          <a:ln>
            <a:noFill/>
          </a:ln>
        </p:spPr>
      </p:pic>
      <p:sp>
        <p:nvSpPr>
          <p:cNvPr id="247" name="Google Shape;247;p3">
            <a:extLst>
              <a:ext uri="{C183D7F6-B498-43B3-948B-1728B52AA6E4}">
                <adec:decorative xmlns:adec="http://schemas.microsoft.com/office/drawing/2017/decorative" val="1"/>
              </a:ext>
            </a:extLst>
          </p:cNvPr>
          <p:cNvSpPr/>
          <p:nvPr/>
        </p:nvSpPr>
        <p:spPr>
          <a:xfrm rot="-7762089">
            <a:off x="3518773" y="4333646"/>
            <a:ext cx="1453324" cy="942496"/>
          </a:xfrm>
          <a:prstGeom prst="rightArrow">
            <a:avLst>
              <a:gd name="adj1" fmla="val 50000"/>
              <a:gd name="adj2" fmla="val 50000"/>
            </a:avLst>
          </a:prstGeom>
          <a:solidFill>
            <a:schemeClr val="accent3"/>
          </a:solidFill>
          <a:ln w="19050" cap="rnd" cmpd="sng">
            <a:solidFill>
              <a:srgbClr val="A785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48" name="Google Shape;248;p3"/>
          <p:cNvSpPr txBox="1"/>
          <p:nvPr/>
        </p:nvSpPr>
        <p:spPr>
          <a:xfrm>
            <a:off x="8867051" y="4252885"/>
            <a:ext cx="2871867"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Century Gothic"/>
                <a:ea typeface="Century Gothic"/>
                <a:cs typeface="Century Gothic"/>
                <a:sym typeface="Century Gothic"/>
              </a:rPr>
              <a:t>You are able to search for existing courses from the homepage.</a:t>
            </a:r>
            <a:endParaRPr sz="2800">
              <a:solidFill>
                <a:schemeClr val="dk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
          <p:cNvSpPr txBox="1">
            <a:spLocks noGrp="1"/>
          </p:cNvSpPr>
          <p:nvPr>
            <p:ph type="title"/>
          </p:nvPr>
        </p:nvSpPr>
        <p:spPr>
          <a:xfrm>
            <a:off x="1154954" y="973669"/>
            <a:ext cx="8825659"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Editing a Course</a:t>
            </a:r>
            <a:endParaRPr/>
          </a:p>
        </p:txBody>
      </p:sp>
      <p:pic>
        <p:nvPicPr>
          <p:cNvPr id="254" name="Google Shape;254;p4" descr="A university course management webpage displays a searchable list of anthropology courses, with ANTH 101: Introduction to Anthropology selected. Below, course details and catalog page references appear. To the right, a large yellow arrow visually emphasizes the green Edit Course button, indicating where users can edit course information. The screen also includes options to deactivate the course, export details to PDF or Word, and link to related catalog pages."/>
          <p:cNvPicPr preferRelativeResize="0"/>
          <p:nvPr/>
        </p:nvPicPr>
        <p:blipFill rotWithShape="1">
          <a:blip r:embed="rId3">
            <a:alphaModFix/>
          </a:blip>
          <a:srcRect/>
          <a:stretch/>
        </p:blipFill>
        <p:spPr>
          <a:xfrm>
            <a:off x="345989" y="2311105"/>
            <a:ext cx="7089132" cy="4246426"/>
          </a:xfrm>
          <a:prstGeom prst="rect">
            <a:avLst/>
          </a:prstGeom>
          <a:noFill/>
          <a:ln>
            <a:noFill/>
          </a:ln>
        </p:spPr>
      </p:pic>
      <p:sp>
        <p:nvSpPr>
          <p:cNvPr id="255" name="Google Shape;255;p4">
            <a:extLst>
              <a:ext uri="{C183D7F6-B498-43B3-948B-1728B52AA6E4}">
                <adec:decorative xmlns:adec="http://schemas.microsoft.com/office/drawing/2017/decorative" val="1"/>
              </a:ext>
            </a:extLst>
          </p:cNvPr>
          <p:cNvSpPr/>
          <p:nvPr/>
        </p:nvSpPr>
        <p:spPr>
          <a:xfrm rot="2125563">
            <a:off x="5100441" y="4074152"/>
            <a:ext cx="1453324" cy="942496"/>
          </a:xfrm>
          <a:prstGeom prst="rightArrow">
            <a:avLst>
              <a:gd name="adj1" fmla="val 50000"/>
              <a:gd name="adj2" fmla="val 50000"/>
            </a:avLst>
          </a:prstGeom>
          <a:solidFill>
            <a:schemeClr val="accent3"/>
          </a:solidFill>
          <a:ln w="19050" cap="rnd" cmpd="sng">
            <a:solidFill>
              <a:srgbClr val="A785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56" name="Google Shape;256;p4"/>
          <p:cNvSpPr txBox="1"/>
          <p:nvPr/>
        </p:nvSpPr>
        <p:spPr>
          <a:xfrm>
            <a:off x="7549977" y="3756454"/>
            <a:ext cx="4411363"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entury Gothic"/>
                <a:ea typeface="Century Gothic"/>
                <a:cs typeface="Century Gothic"/>
                <a:sym typeface="Century Gothic"/>
              </a:rPr>
              <a:t>You can propose edits to courses once you’ve clicked on the specific course – edits will trigger the course to go through the workflow.</a:t>
            </a:r>
            <a:endParaRPr sz="2800">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5"/>
          <p:cNvSpPr txBox="1">
            <a:spLocks noGrp="1"/>
          </p:cNvSpPr>
          <p:nvPr>
            <p:ph type="title"/>
          </p:nvPr>
        </p:nvSpPr>
        <p:spPr>
          <a:xfrm>
            <a:off x="1154954" y="973669"/>
            <a:ext cx="8825659"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Editing a Course</a:t>
            </a:r>
            <a:endParaRPr/>
          </a:p>
        </p:txBody>
      </p:sp>
      <p:pic>
        <p:nvPicPr>
          <p:cNvPr id="262" name="Google Shape;262;p5" descr="Screenshot of an online course proposal form for ANTH 101: Introduction to Anthropology, displaying sections for proposal contact (with fields for contact name, extension, email, and rank), fields for instructor information if different, and a course overview section. The overview includes a topics course yes/no selector, subject/discipline drop-down set to Anthropology (ANTH), course number 101, CIP code field containing “450201 Anthropology”, title fields labeled “Introduction to Anthropology”, and character limits for title entry. Academic level options are listed with checkboxes for Undergraduate, Graduate (Drbn), Graduate (Rack), Specialist, Doctorate (Drbn), and Doctorate (Rack). There is also a link labeled “Add” for crosslisted courses."/>
          <p:cNvPicPr preferRelativeResize="0"/>
          <p:nvPr/>
        </p:nvPicPr>
        <p:blipFill rotWithShape="1">
          <a:blip r:embed="rId3">
            <a:alphaModFix/>
          </a:blip>
          <a:srcRect/>
          <a:stretch/>
        </p:blipFill>
        <p:spPr>
          <a:xfrm>
            <a:off x="752579" y="2371981"/>
            <a:ext cx="4453163" cy="4169147"/>
          </a:xfrm>
          <a:prstGeom prst="rect">
            <a:avLst/>
          </a:prstGeom>
          <a:noFill/>
          <a:ln>
            <a:noFill/>
          </a:ln>
        </p:spPr>
      </p:pic>
      <p:sp>
        <p:nvSpPr>
          <p:cNvPr id="263" name="Google Shape;263;p5"/>
          <p:cNvSpPr txBox="1"/>
          <p:nvPr/>
        </p:nvSpPr>
        <p:spPr>
          <a:xfrm>
            <a:off x="5269118" y="2498730"/>
            <a:ext cx="6402512"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entury Gothic"/>
                <a:ea typeface="Century Gothic"/>
                <a:cs typeface="Century Gothic"/>
                <a:sym typeface="Century Gothic"/>
              </a:rPr>
              <a:t>When editing a course, the fields will pre-fill with the most up-to-date information, allowing you to only change the necessary information.</a:t>
            </a:r>
            <a:endParaRPr/>
          </a:p>
          <a:p>
            <a:pPr marL="0" marR="0" lvl="0" indent="0" algn="l" rtl="0">
              <a:spcBef>
                <a:spcPts val="0"/>
              </a:spcBef>
              <a:spcAft>
                <a:spcPts val="0"/>
              </a:spcAft>
              <a:buNone/>
            </a:pPr>
            <a:endParaRPr sz="2800">
              <a:solidFill>
                <a:schemeClr val="dk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6"/>
          <p:cNvSpPr txBox="1">
            <a:spLocks noGrp="1"/>
          </p:cNvSpPr>
          <p:nvPr>
            <p:ph type="title"/>
          </p:nvPr>
        </p:nvSpPr>
        <p:spPr>
          <a:xfrm>
            <a:off x="1154954" y="973669"/>
            <a:ext cx="8825659"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Cross-Listed Courses</a:t>
            </a:r>
            <a:endParaRPr/>
          </a:p>
        </p:txBody>
      </p:sp>
      <p:pic>
        <p:nvPicPr>
          <p:cNvPr id="269" name="Google Shape;269;p6" descr="A section displays crosslisted courses: PSYC 303, SOC 303, and WGST 303, with a large gold arrow highlighting SOC 303. Beneath, a box labeled “Equivalents” lists equivalent courses, all titled “Intro to Women's &amp; Gender Stud” for PSYC 303, SOC 303, and WGST 303. Below that, a course description explains the content: It emphasizes interdisciplinary coverage of key theories and topics within Women’s and Gender Studies, focusing on intersections of gender, class, race, nationality, religion, and sexuality. Students learn gender analysis methods applicable to health, gender roles in the family, violence against women, and media images.">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545801" y="2427932"/>
            <a:ext cx="7515225" cy="3867150"/>
          </a:xfrm>
          <a:prstGeom prst="rect">
            <a:avLst/>
          </a:prstGeom>
          <a:noFill/>
          <a:ln>
            <a:noFill/>
          </a:ln>
        </p:spPr>
      </p:pic>
      <p:sp>
        <p:nvSpPr>
          <p:cNvPr id="271" name="Google Shape;271;p6">
            <a:extLst>
              <a:ext uri="{C183D7F6-B498-43B3-948B-1728B52AA6E4}">
                <adec:decorative xmlns:adec="http://schemas.microsoft.com/office/drawing/2017/decorative" val="1"/>
              </a:ext>
            </a:extLst>
          </p:cNvPr>
          <p:cNvSpPr/>
          <p:nvPr/>
        </p:nvSpPr>
        <p:spPr>
          <a:xfrm rot="10800000">
            <a:off x="2850089" y="2332830"/>
            <a:ext cx="1453324" cy="942496"/>
          </a:xfrm>
          <a:prstGeom prst="rightArrow">
            <a:avLst>
              <a:gd name="adj1" fmla="val 50000"/>
              <a:gd name="adj2" fmla="val 50000"/>
            </a:avLst>
          </a:prstGeom>
          <a:solidFill>
            <a:schemeClr val="accent3"/>
          </a:solidFill>
          <a:ln w="19050" cap="rnd" cmpd="sng">
            <a:solidFill>
              <a:srgbClr val="A785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0" name="Google Shape;270;p6"/>
          <p:cNvSpPr/>
          <p:nvPr/>
        </p:nvSpPr>
        <p:spPr>
          <a:xfrm>
            <a:off x="8296668" y="2427932"/>
            <a:ext cx="3481890"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entury Gothic"/>
                <a:ea typeface="Century Gothic"/>
                <a:cs typeface="Century Gothic"/>
                <a:sym typeface="Century Gothic"/>
              </a:rPr>
              <a:t>Cross-listed and Equivalent Courses will be listed on this form. </a:t>
            </a:r>
            <a:endParaRPr dirty="0"/>
          </a:p>
          <a:p>
            <a:pPr marL="0" marR="0" lvl="0" indent="0" algn="l" rtl="0">
              <a:spcBef>
                <a:spcPts val="0"/>
              </a:spcBef>
              <a:spcAft>
                <a:spcPts val="0"/>
              </a:spcAft>
              <a:buNone/>
            </a:pPr>
            <a:endParaRPr sz="1800" b="1"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800" b="1" dirty="0">
                <a:solidFill>
                  <a:schemeClr val="dk1"/>
                </a:solidFill>
                <a:latin typeface="Century Gothic"/>
                <a:ea typeface="Century Gothic"/>
                <a:cs typeface="Century Gothic"/>
                <a:sym typeface="Century Gothic"/>
              </a:rPr>
              <a:t>Please note: </a:t>
            </a:r>
            <a:r>
              <a:rPr lang="en-US" sz="1800" dirty="0">
                <a:solidFill>
                  <a:schemeClr val="dk1"/>
                </a:solidFill>
                <a:latin typeface="Century Gothic"/>
                <a:ea typeface="Century Gothic"/>
                <a:cs typeface="Century Gothic"/>
                <a:sym typeface="Century Gothic"/>
              </a:rPr>
              <a:t>For courses that are cross-listed at different levels – changes will have to be made in both undergrad/grad in order to be reflected. Also, when deactivating a cross-listed course, it will not automatically deactivate all cross-lists.</a:t>
            </a:r>
            <a:endParaRPr sz="1800" dirty="0">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7"/>
          <p:cNvSpPr txBox="1">
            <a:spLocks noGrp="1"/>
          </p:cNvSpPr>
          <p:nvPr>
            <p:ph type="title"/>
          </p:nvPr>
        </p:nvSpPr>
        <p:spPr>
          <a:xfrm>
            <a:off x="1154954" y="973669"/>
            <a:ext cx="8825659"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Deactivating a Course</a:t>
            </a:r>
            <a:endParaRPr/>
          </a:p>
        </p:txBody>
      </p:sp>
      <p:pic>
        <p:nvPicPr>
          <p:cNvPr id="277" name="Google Shape;277;p7" descr="Course management system interface showing a list of anthropology course titles, including ANTH 101: Introduction to Anthropology. A large yellow arrow clearly indicates the red Deactivate button to the left, emphasizing its location above Export to PDF and Export to Word options. The details for ANTH 101 appear below, with reference links to related catalog pages such as African and African American Studies and multiple Anthropology links. The interface also features editing and workflow preview options, with Edit Course highlighted in green. The display suggests the process of managing or updating course listings."/>
          <p:cNvPicPr preferRelativeResize="0"/>
          <p:nvPr/>
        </p:nvPicPr>
        <p:blipFill rotWithShape="1">
          <a:blip r:embed="rId3">
            <a:alphaModFix/>
          </a:blip>
          <a:srcRect/>
          <a:stretch/>
        </p:blipFill>
        <p:spPr>
          <a:xfrm>
            <a:off x="378047" y="2525913"/>
            <a:ext cx="6566007" cy="3933071"/>
          </a:xfrm>
          <a:prstGeom prst="rect">
            <a:avLst/>
          </a:prstGeom>
          <a:noFill/>
          <a:ln>
            <a:noFill/>
          </a:ln>
        </p:spPr>
      </p:pic>
      <p:sp>
        <p:nvSpPr>
          <p:cNvPr id="278" name="Google Shape;278;p7">
            <a:extLst>
              <a:ext uri="{C183D7F6-B498-43B3-948B-1728B52AA6E4}">
                <adec:decorative xmlns:adec="http://schemas.microsoft.com/office/drawing/2017/decorative" val="1"/>
              </a:ext>
            </a:extLst>
          </p:cNvPr>
          <p:cNvSpPr/>
          <p:nvPr/>
        </p:nvSpPr>
        <p:spPr>
          <a:xfrm rot="10800000">
            <a:off x="1400261" y="4066465"/>
            <a:ext cx="1453324" cy="942496"/>
          </a:xfrm>
          <a:prstGeom prst="rightArrow">
            <a:avLst>
              <a:gd name="adj1" fmla="val 50000"/>
              <a:gd name="adj2" fmla="val 50000"/>
            </a:avLst>
          </a:prstGeom>
          <a:solidFill>
            <a:schemeClr val="accent3"/>
          </a:solidFill>
          <a:ln w="19050" cap="rnd" cmpd="sng">
            <a:solidFill>
              <a:srgbClr val="A785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9" name="Google Shape;279;p7"/>
          <p:cNvSpPr txBox="1"/>
          <p:nvPr/>
        </p:nvSpPr>
        <p:spPr>
          <a:xfrm>
            <a:off x="7015823" y="3350441"/>
            <a:ext cx="4411363" cy="3108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Century Gothic"/>
                <a:ea typeface="Century Gothic"/>
                <a:cs typeface="Century Gothic"/>
                <a:sym typeface="Century Gothic"/>
              </a:rPr>
              <a:t>Deactivating a course will also trigger the workflow to begin – you are able to do that using the red button on the right-hand side of the course form. </a:t>
            </a:r>
            <a:endParaRPr sz="2800" dirty="0">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8"/>
          <p:cNvSpPr txBox="1">
            <a:spLocks noGrp="1"/>
          </p:cNvSpPr>
          <p:nvPr>
            <p:ph type="title"/>
          </p:nvPr>
        </p:nvSpPr>
        <p:spPr>
          <a:xfrm>
            <a:off x="1154954" y="973669"/>
            <a:ext cx="8825659"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Proposing a New Course</a:t>
            </a:r>
            <a:endParaRPr/>
          </a:p>
        </p:txBody>
      </p:sp>
      <p:pic>
        <p:nvPicPr>
          <p:cNvPr id="285" name="Google Shape;285;p8" descr="Course Inventory Management interface showing instructions for searching, editing, adding, and deactivating courses, including wildcard search examples. A large gold arrow points to the green “Propose New Course” button next to a search bar and an “Archive History” checkbox. Beneath, a table lists several courses with columns for course code, title, workflow step, and status, including entries like “Instructional Technology Internship,” “Stress Management,” and “Health Behavior Theory,” with mixed workflow steps and statuses such as “added” and “edited.”"/>
          <p:cNvPicPr preferRelativeResize="0"/>
          <p:nvPr/>
        </p:nvPicPr>
        <p:blipFill rotWithShape="1">
          <a:blip r:embed="rId3">
            <a:alphaModFix/>
          </a:blip>
          <a:srcRect/>
          <a:stretch/>
        </p:blipFill>
        <p:spPr>
          <a:xfrm>
            <a:off x="552190" y="2333883"/>
            <a:ext cx="8500211" cy="4190485"/>
          </a:xfrm>
          <a:prstGeom prst="rect">
            <a:avLst/>
          </a:prstGeom>
          <a:noFill/>
          <a:ln>
            <a:noFill/>
          </a:ln>
        </p:spPr>
      </p:pic>
      <p:sp>
        <p:nvSpPr>
          <p:cNvPr id="286" name="Google Shape;286;p8">
            <a:extLst>
              <a:ext uri="{C183D7F6-B498-43B3-948B-1728B52AA6E4}">
                <adec:decorative xmlns:adec="http://schemas.microsoft.com/office/drawing/2017/decorative" val="1"/>
              </a:ext>
            </a:extLst>
          </p:cNvPr>
          <p:cNvSpPr/>
          <p:nvPr/>
        </p:nvSpPr>
        <p:spPr>
          <a:xfrm rot="-3228477">
            <a:off x="4198397" y="4370716"/>
            <a:ext cx="1453324" cy="942496"/>
          </a:xfrm>
          <a:prstGeom prst="rightArrow">
            <a:avLst>
              <a:gd name="adj1" fmla="val 50000"/>
              <a:gd name="adj2" fmla="val 50000"/>
            </a:avLst>
          </a:prstGeom>
          <a:solidFill>
            <a:schemeClr val="accent3"/>
          </a:solidFill>
          <a:ln w="19050" cap="rnd" cmpd="sng">
            <a:solidFill>
              <a:srgbClr val="A785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87" name="Google Shape;287;p8"/>
          <p:cNvSpPr txBox="1"/>
          <p:nvPr/>
        </p:nvSpPr>
        <p:spPr>
          <a:xfrm>
            <a:off x="9052401" y="2333883"/>
            <a:ext cx="2612377"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dirty="0">
                <a:solidFill>
                  <a:schemeClr val="dk1"/>
                </a:solidFill>
                <a:latin typeface="Century Gothic"/>
                <a:ea typeface="Century Gothic"/>
                <a:cs typeface="Century Gothic"/>
                <a:sym typeface="Century Gothic"/>
              </a:rPr>
              <a:t>You are able to propose a new course from the homepage. Anyone with access to CIM is able to propose a new course.</a:t>
            </a:r>
            <a:endParaRPr sz="2700" dirty="0">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9"/>
          <p:cNvSpPr txBox="1">
            <a:spLocks noGrp="1"/>
          </p:cNvSpPr>
          <p:nvPr>
            <p:ph type="title"/>
          </p:nvPr>
        </p:nvSpPr>
        <p:spPr>
          <a:xfrm>
            <a:off x="1154954" y="973669"/>
            <a:ext cx="8825659"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Proposing a New Course</a:t>
            </a:r>
            <a:endParaRPr/>
          </a:p>
        </p:txBody>
      </p:sp>
      <p:pic>
        <p:nvPicPr>
          <p:cNvPr id="293" name="Google Shape;293;p9" descr="Screenshot of an online course inventory system for submitting new course proposals. The form displays sections for “Effective Term for course,” proposal contact details including name, extension, email, instructor, and rank, and a course overview section asking about course type, subject, number, CIP code, and full course title. A prominent gold arrow points to the upper-right corner, highlighting a green button labeled “Propose New from Existing Course,” emphasizing its location and function within the interface."/>
          <p:cNvPicPr preferRelativeResize="0"/>
          <p:nvPr/>
        </p:nvPicPr>
        <p:blipFill rotWithShape="1">
          <a:blip r:embed="rId3">
            <a:alphaModFix/>
          </a:blip>
          <a:srcRect/>
          <a:stretch/>
        </p:blipFill>
        <p:spPr>
          <a:xfrm>
            <a:off x="462858" y="2308634"/>
            <a:ext cx="5316953" cy="4336090"/>
          </a:xfrm>
          <a:prstGeom prst="rect">
            <a:avLst/>
          </a:prstGeom>
          <a:noFill/>
          <a:ln>
            <a:noFill/>
          </a:ln>
        </p:spPr>
      </p:pic>
      <p:sp>
        <p:nvSpPr>
          <p:cNvPr id="295" name="Google Shape;295;p9">
            <a:extLst>
              <a:ext uri="{C183D7F6-B498-43B3-948B-1728B52AA6E4}">
                <adec:decorative xmlns:adec="http://schemas.microsoft.com/office/drawing/2017/decorative" val="1"/>
              </a:ext>
            </a:extLst>
          </p:cNvPr>
          <p:cNvSpPr/>
          <p:nvPr/>
        </p:nvSpPr>
        <p:spPr>
          <a:xfrm rot="-5400000">
            <a:off x="4581901" y="3278769"/>
            <a:ext cx="1453324" cy="942496"/>
          </a:xfrm>
          <a:prstGeom prst="rightArrow">
            <a:avLst>
              <a:gd name="adj1" fmla="val 50000"/>
              <a:gd name="adj2" fmla="val 50000"/>
            </a:avLst>
          </a:prstGeom>
          <a:solidFill>
            <a:schemeClr val="accent3"/>
          </a:solidFill>
          <a:ln w="19050" cap="rnd" cmpd="sng">
            <a:solidFill>
              <a:srgbClr val="A785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94" name="Google Shape;294;p9"/>
          <p:cNvSpPr txBox="1"/>
          <p:nvPr/>
        </p:nvSpPr>
        <p:spPr>
          <a:xfrm>
            <a:off x="6011502" y="2308634"/>
            <a:ext cx="5739896"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entury Gothic"/>
                <a:ea typeface="Century Gothic"/>
                <a:cs typeface="Century Gothic"/>
                <a:sym typeface="Century Gothic"/>
              </a:rPr>
              <a:t>When proposing a new course, all fields outlined in red are required. The information required is similar to that used in the PDF forms now. You can also pre-fill the form by using the Propose New from Existing Course button. </a:t>
            </a:r>
            <a:endParaRPr dirty="0"/>
          </a:p>
          <a:p>
            <a:pPr marL="0" marR="0" lvl="0" indent="0" algn="l" rtl="0">
              <a:spcBef>
                <a:spcPts val="0"/>
              </a:spcBef>
              <a:spcAft>
                <a:spcPts val="0"/>
              </a:spcAft>
              <a:buNone/>
            </a:pPr>
            <a:endParaRPr sz="2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000" b="1" dirty="0">
                <a:solidFill>
                  <a:schemeClr val="dk1"/>
                </a:solidFill>
                <a:latin typeface="Century Gothic"/>
                <a:ea typeface="Century Gothic"/>
                <a:cs typeface="Century Gothic"/>
                <a:sym typeface="Century Gothic"/>
              </a:rPr>
              <a:t>NOTE: </a:t>
            </a:r>
            <a:r>
              <a:rPr lang="en-US" sz="2000" dirty="0">
                <a:solidFill>
                  <a:schemeClr val="dk1"/>
                </a:solidFill>
                <a:latin typeface="Century Gothic"/>
                <a:ea typeface="Century Gothic"/>
                <a:cs typeface="Century Gothic"/>
                <a:sym typeface="Century Gothic"/>
              </a:rPr>
              <a:t>CIP Codes can be found by using the Find function directly below and searching for the discipline. </a:t>
            </a:r>
            <a:endParaRPr sz="2000" dirty="0">
              <a:solidFill>
                <a:schemeClr val="dk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643</Words>
  <Application>Microsoft Macintosh PowerPoint</Application>
  <PresentationFormat>Widescreen</PresentationFormat>
  <Paragraphs>54</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Noto Sans Symbols</vt:lpstr>
      <vt:lpstr>Century Gothic</vt:lpstr>
      <vt:lpstr>Arial</vt:lpstr>
      <vt:lpstr>Ion Boardroom</vt:lpstr>
      <vt:lpstr>Curriculum Inventory Management (CIM) Software Training</vt:lpstr>
      <vt:lpstr>Logging In </vt:lpstr>
      <vt:lpstr>Searching for a Course</vt:lpstr>
      <vt:lpstr>Editing a Course</vt:lpstr>
      <vt:lpstr>Editing a Course</vt:lpstr>
      <vt:lpstr>Cross-Listed Courses</vt:lpstr>
      <vt:lpstr>Deactivating a Course</vt:lpstr>
      <vt:lpstr>Proposing a New Course</vt:lpstr>
      <vt:lpstr>Proposing a New Course</vt:lpstr>
      <vt:lpstr>Attaching Files</vt:lpstr>
      <vt:lpstr>Workflow for Courses</vt:lpstr>
      <vt:lpstr>Approving a Course</vt:lpstr>
      <vt:lpstr>Approving a Course</vt:lpstr>
      <vt:lpstr>Approving a Course </vt:lpstr>
      <vt:lpstr>Approving a Course</vt:lpstr>
      <vt:lpstr>Programs</vt:lpstr>
      <vt:lpstr>Programs</vt:lpstr>
      <vt:lpstr>DDC &amp; CIM</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çurriculum Inventory Management (CIM) Software Training</dc:title>
  <dc:subject/>
  <dc:creator>Maurino, McKenna</dc:creator>
  <cp:keywords/>
  <dc:description/>
  <cp:lastModifiedBy>Powell, John</cp:lastModifiedBy>
  <cp:revision>15</cp:revision>
  <dcterms:created xsi:type="dcterms:W3CDTF">2019-02-26T16:00:17Z</dcterms:created>
  <dcterms:modified xsi:type="dcterms:W3CDTF">2025-12-02T20:19:59Z</dcterms:modified>
  <cp:category/>
</cp:coreProperties>
</file>